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76" r:id="rId2"/>
    <p:sldId id="256" r:id="rId3"/>
    <p:sldId id="257" r:id="rId4"/>
    <p:sldId id="265" r:id="rId5"/>
    <p:sldId id="269" r:id="rId6"/>
    <p:sldId id="270" r:id="rId7"/>
    <p:sldId id="271" r:id="rId8"/>
    <p:sldId id="277" r:id="rId9"/>
    <p:sldId id="278"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_ akil" initials="sa" lastIdx="1" clrIdx="0">
    <p:extLst>
      <p:ext uri="{19B8F6BF-5375-455C-9EA6-DF929625EA0E}">
        <p15:presenceInfo xmlns:p15="http://schemas.microsoft.com/office/powerpoint/2012/main" userId="9c2012ffc26724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F0F5"/>
    <a:srgbClr val="F2227B"/>
    <a:srgbClr val="7A0808"/>
    <a:srgbClr val="691707"/>
    <a:srgbClr val="4818F8"/>
    <a:srgbClr val="12AE19"/>
    <a:srgbClr val="931566"/>
    <a:srgbClr val="F567DA"/>
    <a:srgbClr val="F9951F"/>
    <a:srgbClr val="00AE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5407" autoAdjust="0"/>
  </p:normalViewPr>
  <p:slideViewPr>
    <p:cSldViewPr snapToGrid="0">
      <p:cViewPr varScale="1">
        <p:scale>
          <a:sx n="82" d="100"/>
          <a:sy n="82" d="100"/>
        </p:scale>
        <p:origin x="24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3D823-9E96-4FEC-8CE2-8988BDC7766E}" type="datetimeFigureOut">
              <a:rPr lang="en-IN" smtClean="0"/>
              <a:t>03-03-2023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AFDFE-F0F8-4C62-8598-B3BB3A01B36D}" type="slidenum">
              <a:rPr lang="en-IN" smtClean="0"/>
              <a:t>‹#›</a:t>
            </a:fld>
            <a:endParaRPr lang="en-IN"/>
          </a:p>
        </p:txBody>
      </p:sp>
    </p:spTree>
    <p:extLst>
      <p:ext uri="{BB962C8B-B14F-4D97-AF65-F5344CB8AC3E}">
        <p14:creationId xmlns:p14="http://schemas.microsoft.com/office/powerpoint/2010/main" val="73500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2</a:t>
            </a:fld>
            <a:endParaRPr lang="en-IN"/>
          </a:p>
        </p:txBody>
      </p:sp>
    </p:spTree>
    <p:extLst>
      <p:ext uri="{BB962C8B-B14F-4D97-AF65-F5344CB8AC3E}">
        <p14:creationId xmlns:p14="http://schemas.microsoft.com/office/powerpoint/2010/main" val="182692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3</a:t>
            </a:fld>
            <a:endParaRPr lang="en-IN"/>
          </a:p>
        </p:txBody>
      </p:sp>
    </p:spTree>
    <p:extLst>
      <p:ext uri="{BB962C8B-B14F-4D97-AF65-F5344CB8AC3E}">
        <p14:creationId xmlns:p14="http://schemas.microsoft.com/office/powerpoint/2010/main" val="322514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4</a:t>
            </a:fld>
            <a:endParaRPr lang="en-IN"/>
          </a:p>
        </p:txBody>
      </p:sp>
    </p:spTree>
    <p:extLst>
      <p:ext uri="{BB962C8B-B14F-4D97-AF65-F5344CB8AC3E}">
        <p14:creationId xmlns:p14="http://schemas.microsoft.com/office/powerpoint/2010/main" val="175013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5</a:t>
            </a:fld>
            <a:endParaRPr lang="en-IN"/>
          </a:p>
        </p:txBody>
      </p:sp>
    </p:spTree>
    <p:extLst>
      <p:ext uri="{BB962C8B-B14F-4D97-AF65-F5344CB8AC3E}">
        <p14:creationId xmlns:p14="http://schemas.microsoft.com/office/powerpoint/2010/main" val="263439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6</a:t>
            </a:fld>
            <a:endParaRPr lang="en-IN"/>
          </a:p>
        </p:txBody>
      </p:sp>
    </p:spTree>
    <p:extLst>
      <p:ext uri="{BB962C8B-B14F-4D97-AF65-F5344CB8AC3E}">
        <p14:creationId xmlns:p14="http://schemas.microsoft.com/office/powerpoint/2010/main" val="13830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7</a:t>
            </a:fld>
            <a:endParaRPr lang="en-IN"/>
          </a:p>
        </p:txBody>
      </p:sp>
    </p:spTree>
    <p:extLst>
      <p:ext uri="{BB962C8B-B14F-4D97-AF65-F5344CB8AC3E}">
        <p14:creationId xmlns:p14="http://schemas.microsoft.com/office/powerpoint/2010/main" val="1574915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8</a:t>
            </a:fld>
            <a:endParaRPr lang="en-IN"/>
          </a:p>
        </p:txBody>
      </p:sp>
    </p:spTree>
    <p:extLst>
      <p:ext uri="{BB962C8B-B14F-4D97-AF65-F5344CB8AC3E}">
        <p14:creationId xmlns:p14="http://schemas.microsoft.com/office/powerpoint/2010/main" val="144101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9</a:t>
            </a:fld>
            <a:endParaRPr lang="en-IN"/>
          </a:p>
        </p:txBody>
      </p:sp>
    </p:spTree>
    <p:extLst>
      <p:ext uri="{BB962C8B-B14F-4D97-AF65-F5344CB8AC3E}">
        <p14:creationId xmlns:p14="http://schemas.microsoft.com/office/powerpoint/2010/main" val="288992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10</a:t>
            </a:fld>
            <a:endParaRPr lang="en-IN"/>
          </a:p>
        </p:txBody>
      </p:sp>
    </p:spTree>
    <p:extLst>
      <p:ext uri="{BB962C8B-B14F-4D97-AF65-F5344CB8AC3E}">
        <p14:creationId xmlns:p14="http://schemas.microsoft.com/office/powerpoint/2010/main" val="2332596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2FCC0FE-805F-49DC-AF7D-9117F6B50B77}"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402866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FCC0FE-805F-49DC-AF7D-9117F6B50B77}"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157138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FCC0FE-805F-49DC-AF7D-9117F6B50B77}"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65976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FCC0FE-805F-49DC-AF7D-9117F6B50B77}"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2328066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FCC0FE-805F-49DC-AF7D-9117F6B50B77}"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338155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2FCC0FE-805F-49DC-AF7D-9117F6B50B77}"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325552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2FCC0FE-805F-49DC-AF7D-9117F6B50B77}" type="datetimeFigureOut">
              <a:rPr lang="en-IN" smtClean="0"/>
              <a:t>03-03-2023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107997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2FCC0FE-805F-49DC-AF7D-9117F6B50B77}" type="datetimeFigureOut">
              <a:rPr lang="en-IN" smtClean="0"/>
              <a:t>03-03-2023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97817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FCC0FE-805F-49DC-AF7D-9117F6B50B77}" type="datetimeFigureOut">
              <a:rPr lang="en-IN" smtClean="0"/>
              <a:t>03-03-2023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299874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FCC0FE-805F-49DC-AF7D-9117F6B50B77}"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41399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FCC0FE-805F-49DC-AF7D-9117F6B50B77}"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DA069C-D8FA-4A1E-BB87-37B6E1AACAD2}" type="slidenum">
              <a:rPr lang="en-IN" smtClean="0"/>
              <a:t>‹#›</a:t>
            </a:fld>
            <a:endParaRPr lang="en-IN"/>
          </a:p>
        </p:txBody>
      </p:sp>
    </p:spTree>
    <p:extLst>
      <p:ext uri="{BB962C8B-B14F-4D97-AF65-F5344CB8AC3E}">
        <p14:creationId xmlns:p14="http://schemas.microsoft.com/office/powerpoint/2010/main" val="2423296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CC0FE-805F-49DC-AF7D-9117F6B50B77}" type="datetimeFigureOut">
              <a:rPr lang="en-IN" smtClean="0"/>
              <a:t>03-03-2023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A069C-D8FA-4A1E-BB87-37B6E1AACAD2}" type="slidenum">
              <a:rPr lang="en-IN" smtClean="0"/>
              <a:t>‹#›</a:t>
            </a:fld>
            <a:endParaRPr lang="en-IN"/>
          </a:p>
        </p:txBody>
      </p:sp>
    </p:spTree>
    <p:extLst>
      <p:ext uri="{BB962C8B-B14F-4D97-AF65-F5344CB8AC3E}">
        <p14:creationId xmlns:p14="http://schemas.microsoft.com/office/powerpoint/2010/main" val="210377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5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7"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41"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8" Type="http://schemas.openxmlformats.org/officeDocument/2006/relationships/image" Target="../media/image7.png"/><Relationship Id="rId3" Type="http://schemas.openxmlformats.org/officeDocument/2006/relationships/image" Target="../media/image2.jp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271607-06BB-16FC-9B54-A9B75923A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598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981" y="-24062"/>
            <a:ext cx="12192000" cy="6857999"/>
          </a:xfrm>
          <a:prstGeom prst="rect">
            <a:avLst/>
          </a:prstGeom>
          <a:solidFill>
            <a:schemeClr val="accent5">
              <a:lumMod val="50000"/>
              <a:alpha val="89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935412"/>
            <a:ext cx="12169897" cy="4792806"/>
            <a:chOff x="3829387" y="421749"/>
            <a:chExt cx="10574548" cy="5810105"/>
          </a:xfrm>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flipV="1">
              <a:off x="10660311" y="916639"/>
              <a:ext cx="3535158" cy="37311"/>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110421" y="865504"/>
              <a:ext cx="3233547" cy="22258"/>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343968" y="421749"/>
              <a:ext cx="3691885" cy="932026"/>
            </a:xfrm>
            <a:prstGeom prst="roundRect">
              <a:avLst>
                <a:gd name="adj" fmla="val 50000"/>
              </a:avLst>
            </a:prstGeom>
            <a:solidFill>
              <a:srgbClr val="4818F8"/>
            </a:soli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83000">
                  <a:srgbClr val="FF0000"/>
                </a:gs>
                <a:gs pos="74000">
                  <a:srgbClr val="4818F8"/>
                </a:gs>
                <a:gs pos="41000">
                  <a:srgbClr val="FF0000"/>
                </a:gs>
                <a:gs pos="55000">
                  <a:srgbClr val="4818F8"/>
                </a:gs>
                <a:gs pos="96000">
                  <a:srgbClr val="FF0000"/>
                </a:gs>
              </a:gsLst>
              <a:lin ang="270000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62909"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493900" y="674121"/>
              <a:ext cx="2166411" cy="559656"/>
            </a:xfrm>
            <a:prstGeom prst="rect">
              <a:avLst/>
            </a:prstGeom>
            <a:noFill/>
          </p:spPr>
          <p:txBody>
            <a:bodyPr wrap="square" rtlCol="0">
              <a:spAutoFit/>
            </a:bodyPr>
            <a:lstStyle/>
            <a:p>
              <a:r>
                <a:rPr lang="en-IN" sz="24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REFERECE</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0">
                  <a:srgbClr val="FF0000"/>
                </a:gs>
                <a:gs pos="23000">
                  <a:srgbClr val="F2227B"/>
                </a:gs>
                <a:gs pos="69000">
                  <a:srgbClr val="4818F8"/>
                </a:gs>
                <a:gs pos="97000">
                  <a:srgbClr val="4818F8"/>
                </a:gs>
              </a:gsLst>
              <a:path path="circle">
                <a:fillToRect l="50000" t="50000" r="50000" b="50000"/>
              </a:path>
              <a:tileRect/>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83000">
                  <a:srgbClr val="FF0000"/>
                </a:gs>
                <a:gs pos="74000">
                  <a:srgbClr val="4818F8"/>
                </a:gs>
                <a:gs pos="41000">
                  <a:srgbClr val="FF0000"/>
                </a:gs>
                <a:gs pos="55000">
                  <a:srgbClr val="4818F8"/>
                </a:gs>
                <a:gs pos="96000">
                  <a:srgbClr val="FF0000"/>
                </a:gs>
              </a:gsLst>
              <a:lin ang="27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0">
                  <a:srgbClr val="FF0000"/>
                </a:gs>
                <a:gs pos="23000">
                  <a:srgbClr val="F2227B"/>
                </a:gs>
                <a:gs pos="69000">
                  <a:srgbClr val="4818F8"/>
                </a:gs>
                <a:gs pos="97000">
                  <a:srgbClr val="4818F8"/>
                </a:gs>
              </a:gsLst>
              <a:path path="circle">
                <a:fillToRect l="50000" t="50000" r="50000" b="50000"/>
              </a:path>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0">
                  <a:srgbClr val="FF0000"/>
                </a:gs>
                <a:gs pos="23000">
                  <a:srgbClr val="F2227B"/>
                </a:gs>
                <a:gs pos="69000">
                  <a:srgbClr val="4818F8"/>
                </a:gs>
                <a:gs pos="97000">
                  <a:srgbClr val="4818F8"/>
                </a:gs>
              </a:gsLst>
              <a:path path="circle">
                <a:fillToRect l="50000" t="50000" r="50000" b="50000"/>
              </a:path>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83000">
                  <a:srgbClr val="FF0000"/>
                </a:gs>
                <a:gs pos="74000">
                  <a:srgbClr val="4818F8"/>
                </a:gs>
                <a:gs pos="41000">
                  <a:srgbClr val="FF0000"/>
                </a:gs>
                <a:gs pos="55000">
                  <a:srgbClr val="4818F8"/>
                </a:gs>
                <a:gs pos="96000">
                  <a:srgbClr val="FF0000"/>
                </a:gs>
              </a:gsLst>
              <a:lin ang="2700000" scaled="1"/>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83000">
                  <a:srgbClr val="FF0000"/>
                </a:gs>
                <a:gs pos="74000">
                  <a:srgbClr val="4818F8"/>
                </a:gs>
                <a:gs pos="41000">
                  <a:srgbClr val="FF0000"/>
                </a:gs>
                <a:gs pos="55000">
                  <a:srgbClr val="4818F8"/>
                </a:gs>
                <a:gs pos="96000">
                  <a:srgbClr val="FF0000"/>
                </a:gs>
              </a:gsLst>
              <a:lin ang="27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0">
                  <a:srgbClr val="FF0000"/>
                </a:gs>
                <a:gs pos="23000">
                  <a:srgbClr val="F2227B"/>
                </a:gs>
                <a:gs pos="69000">
                  <a:srgbClr val="4818F8"/>
                </a:gs>
                <a:gs pos="97000">
                  <a:srgbClr val="4818F8"/>
                </a:gs>
              </a:gsLst>
              <a:path path="circle">
                <a:fillToRect l="50000" t="50000" r="50000" b="50000"/>
              </a:path>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03522"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6350" y="1105458"/>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4818F8"/>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4818F8"/>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4818F8"/>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3166" y="5499857"/>
            <a:ext cx="352449" cy="355938"/>
          </a:xfrm>
          <a:prstGeom prst="ellipse">
            <a:avLst/>
          </a:prstGeom>
          <a:solidFill>
            <a:srgbClr val="4818F8"/>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7651" y="1112007"/>
            <a:ext cx="410381" cy="410381"/>
          </a:xfrm>
          <a:prstGeom prst="rect">
            <a:avLst/>
          </a:prstGeom>
          <a:effectLst/>
        </p:spPr>
      </p:pic>
      <p:sp>
        <p:nvSpPr>
          <p:cNvPr id="6" name="TextBox 5">
            <a:extLst>
              <a:ext uri="{FF2B5EF4-FFF2-40B4-BE49-F238E27FC236}">
                <a16:creationId xmlns:a16="http://schemas.microsoft.com/office/drawing/2014/main" id="{20B67E5A-7236-6ECB-9C3F-436F8196158D}"/>
              </a:ext>
            </a:extLst>
          </p:cNvPr>
          <p:cNvSpPr txBox="1"/>
          <p:nvPr/>
        </p:nvSpPr>
        <p:spPr>
          <a:xfrm>
            <a:off x="2911643" y="2273114"/>
            <a:ext cx="6765488" cy="1307153"/>
          </a:xfrm>
          <a:prstGeom prst="rect">
            <a:avLst/>
          </a:prstGeom>
          <a:noFill/>
        </p:spPr>
        <p:txBody>
          <a:bodyPr wrap="square" rtlCol="0">
            <a:spAutoFit/>
          </a:bodyPr>
          <a:lstStyle/>
          <a:p>
            <a:pPr>
              <a:lnSpc>
                <a:spcPct val="150000"/>
              </a:lnSpc>
            </a:pPr>
            <a:r>
              <a:rPr lang="en-US" sz="2800" dirty="0">
                <a:solidFill>
                  <a:srgbClr val="37F0F5"/>
                </a:solidFill>
                <a:latin typeface="Sitka Subheading" panose="02000505000000020004" pitchFamily="2" charset="0"/>
              </a:rPr>
              <a:t>Reference:</a:t>
            </a:r>
          </a:p>
          <a:p>
            <a:pPr marL="457200" indent="-457200">
              <a:lnSpc>
                <a:spcPct val="150000"/>
              </a:lnSpc>
              <a:buFont typeface="Arial" panose="020B0604020202020204" pitchFamily="34" charset="0"/>
              <a:buChar char="•"/>
            </a:pPr>
            <a:r>
              <a:rPr lang="en-US" sz="2800" dirty="0">
                <a:solidFill>
                  <a:srgbClr val="37F0F5"/>
                </a:solidFill>
                <a:latin typeface="Sitka Subheading" panose="02000505000000020004" pitchFamily="2" charset="0"/>
              </a:rPr>
              <a:t>https://www.kaggle.com</a:t>
            </a:r>
            <a:r>
              <a:rPr lang="en-US" sz="2800" dirty="0">
                <a:solidFill>
                  <a:schemeClr val="bg1"/>
                </a:solidFill>
                <a:latin typeface="Sitka Subheading" panose="02000505000000020004" pitchFamily="2" charset="0"/>
              </a:rPr>
              <a:t>/</a:t>
            </a:r>
          </a:p>
        </p:txBody>
      </p:sp>
      <p:grpSp>
        <p:nvGrpSpPr>
          <p:cNvPr id="12" name="Group 11">
            <a:extLst>
              <a:ext uri="{FF2B5EF4-FFF2-40B4-BE49-F238E27FC236}">
                <a16:creationId xmlns:a16="http://schemas.microsoft.com/office/drawing/2014/main" id="{28C7FFCB-46A3-601D-B427-F078AC25F655}"/>
              </a:ext>
            </a:extLst>
          </p:cNvPr>
          <p:cNvGrpSpPr/>
          <p:nvPr/>
        </p:nvGrpSpPr>
        <p:grpSpPr>
          <a:xfrm>
            <a:off x="4590922" y="4944769"/>
            <a:ext cx="3790832" cy="852486"/>
            <a:chOff x="3957023" y="4901530"/>
            <a:chExt cx="3790832" cy="852486"/>
          </a:xfrm>
        </p:grpSpPr>
        <p:sp>
          <p:nvSpPr>
            <p:cNvPr id="4" name="Half Frame 3">
              <a:extLst>
                <a:ext uri="{FF2B5EF4-FFF2-40B4-BE49-F238E27FC236}">
                  <a16:creationId xmlns:a16="http://schemas.microsoft.com/office/drawing/2014/main" id="{AFD7EDE7-EFA6-E346-A1C8-34BD59224324}"/>
                </a:ext>
              </a:extLst>
            </p:cNvPr>
            <p:cNvSpPr/>
            <p:nvPr/>
          </p:nvSpPr>
          <p:spPr>
            <a:xfrm>
              <a:off x="3957023" y="4927797"/>
              <a:ext cx="1543479" cy="386862"/>
            </a:xfrm>
            <a:prstGeom prst="halfFrame">
              <a:avLst/>
            </a:prstGeom>
            <a:gradFill flip="none" rotWithShape="1">
              <a:gsLst>
                <a:gs pos="83000">
                  <a:schemeClr val="accent2">
                    <a:lumMod val="75000"/>
                  </a:schemeClr>
                </a:gs>
                <a:gs pos="59000">
                  <a:srgbClr val="4818F8"/>
                </a:gs>
                <a:gs pos="19000">
                  <a:srgbClr val="4818F8"/>
                </a:gs>
                <a:gs pos="40000">
                  <a:srgbClr val="F2227B"/>
                </a:gs>
                <a:gs pos="96000">
                  <a:srgbClr val="7A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972BB5F-0C54-F942-E5D4-0A2ED6A1E340}"/>
                </a:ext>
              </a:extLst>
            </p:cNvPr>
            <p:cNvSpPr txBox="1"/>
            <p:nvPr/>
          </p:nvSpPr>
          <p:spPr>
            <a:xfrm>
              <a:off x="4095434" y="4901530"/>
              <a:ext cx="3652421" cy="830997"/>
            </a:xfrm>
            <a:prstGeom prst="rect">
              <a:avLst/>
            </a:prstGeom>
            <a:noFill/>
          </p:spPr>
          <p:txBody>
            <a:bodyPr wrap="square" rtlCol="0">
              <a:spAutoFit/>
            </a:bodyPr>
            <a:lstStyle/>
            <a:p>
              <a:r>
                <a:rPr lang="en-US" sz="4800" b="1" spc="900" dirty="0">
                  <a:solidFill>
                    <a:srgbClr val="37F0F5"/>
                  </a:solidFill>
                  <a:effectLst>
                    <a:outerShdw blurRad="38100" dist="38100" dir="2700000" algn="tl">
                      <a:srgbClr val="000000">
                        <a:alpha val="43137"/>
                      </a:srgbClr>
                    </a:outerShdw>
                  </a:effectLst>
                </a:rPr>
                <a:t>THANKS</a:t>
              </a:r>
            </a:p>
          </p:txBody>
        </p:sp>
        <p:sp>
          <p:nvSpPr>
            <p:cNvPr id="10" name="Half Frame 9">
              <a:extLst>
                <a:ext uri="{FF2B5EF4-FFF2-40B4-BE49-F238E27FC236}">
                  <a16:creationId xmlns:a16="http://schemas.microsoft.com/office/drawing/2014/main" id="{FB301079-D3A6-547A-B565-4F77FBC44C33}"/>
                </a:ext>
              </a:extLst>
            </p:cNvPr>
            <p:cNvSpPr/>
            <p:nvPr/>
          </p:nvSpPr>
          <p:spPr>
            <a:xfrm flipH="1" flipV="1">
              <a:off x="5408775" y="5327038"/>
              <a:ext cx="1690167" cy="426978"/>
            </a:xfrm>
            <a:prstGeom prst="halfFrame">
              <a:avLst/>
            </a:prstGeom>
            <a:gradFill flip="none" rotWithShape="1">
              <a:gsLst>
                <a:gs pos="83000">
                  <a:schemeClr val="accent2">
                    <a:lumMod val="75000"/>
                  </a:schemeClr>
                </a:gs>
                <a:gs pos="59000">
                  <a:srgbClr val="4818F8"/>
                </a:gs>
                <a:gs pos="19000">
                  <a:srgbClr val="4818F8"/>
                </a:gs>
                <a:gs pos="40000">
                  <a:srgbClr val="F2227B"/>
                </a:gs>
                <a:gs pos="96000">
                  <a:srgbClr val="7A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9010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ABA233F-0648-8D51-B56D-47DD42723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2" y="2745"/>
            <a:ext cx="12172357" cy="6881609"/>
          </a:xfrm>
          <a:prstGeom prst="rect">
            <a:avLst/>
          </a:prstGeom>
        </p:spPr>
      </p:pic>
      <p:sp>
        <p:nvSpPr>
          <p:cNvPr id="31" name="Rectangle 30"/>
          <p:cNvSpPr/>
          <p:nvPr/>
        </p:nvSpPr>
        <p:spPr>
          <a:xfrm>
            <a:off x="19642" y="18225"/>
            <a:ext cx="12172358" cy="6858001"/>
          </a:xfrm>
          <a:prstGeom prst="rect">
            <a:avLst/>
          </a:prstGeom>
          <a:gradFill>
            <a:gsLst>
              <a:gs pos="20000">
                <a:srgbClr val="BDC6CB">
                  <a:alpha val="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58" name="Rectangle 57"/>
          <p:cNvSpPr/>
          <p:nvPr/>
        </p:nvSpPr>
        <p:spPr>
          <a:xfrm>
            <a:off x="-1" y="0"/>
            <a:ext cx="12172357" cy="6858000"/>
          </a:xfrm>
          <a:prstGeom prst="rect">
            <a:avLst/>
          </a:prstGeom>
          <a:no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Head with gears">
            <a:extLst>
              <a:ext uri="{FF2B5EF4-FFF2-40B4-BE49-F238E27FC236}">
                <a16:creationId xmlns:a16="http://schemas.microsoft.com/office/drawing/2014/main" id="{2FD79DBF-1736-F097-2D4D-ECD30CDD13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94335" y="1175755"/>
            <a:ext cx="418026" cy="427316"/>
          </a:xfrm>
          <a:prstGeom prst="rect">
            <a:avLst/>
          </a:prstGeom>
        </p:spPr>
      </p:pic>
      <p:pic>
        <p:nvPicPr>
          <p:cNvPr id="7" name="Graphic 6" descr="Head with gears">
            <a:extLst>
              <a:ext uri="{FF2B5EF4-FFF2-40B4-BE49-F238E27FC236}">
                <a16:creationId xmlns:a16="http://schemas.microsoft.com/office/drawing/2014/main" id="{88565AB8-F258-6367-6843-244747C6C9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0935" y="5237635"/>
            <a:ext cx="464825" cy="464825"/>
          </a:xfrm>
          <a:prstGeom prst="rect">
            <a:avLst/>
          </a:prstGeom>
        </p:spPr>
      </p:pic>
      <p:pic>
        <p:nvPicPr>
          <p:cNvPr id="8" name="Graphic 7" descr="Head with gears">
            <a:extLst>
              <a:ext uri="{FF2B5EF4-FFF2-40B4-BE49-F238E27FC236}">
                <a16:creationId xmlns:a16="http://schemas.microsoft.com/office/drawing/2014/main" id="{4ADC9848-07E3-3495-C74D-CA09E77EEB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8251" y="4213715"/>
            <a:ext cx="464825" cy="464825"/>
          </a:xfrm>
          <a:prstGeom prst="rect">
            <a:avLst/>
          </a:prstGeom>
        </p:spPr>
      </p:pic>
      <p:pic>
        <p:nvPicPr>
          <p:cNvPr id="9" name="Graphic 8" descr="Head with gears">
            <a:extLst>
              <a:ext uri="{FF2B5EF4-FFF2-40B4-BE49-F238E27FC236}">
                <a16:creationId xmlns:a16="http://schemas.microsoft.com/office/drawing/2014/main" id="{8DC6687C-5100-89A7-4CCD-A979C472BF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590" y="3215008"/>
            <a:ext cx="464825" cy="464825"/>
          </a:xfrm>
          <a:prstGeom prst="rect">
            <a:avLst/>
          </a:prstGeom>
        </p:spPr>
      </p:pic>
      <p:pic>
        <p:nvPicPr>
          <p:cNvPr id="10" name="Graphic 9" descr="Head with gears">
            <a:extLst>
              <a:ext uri="{FF2B5EF4-FFF2-40B4-BE49-F238E27FC236}">
                <a16:creationId xmlns:a16="http://schemas.microsoft.com/office/drawing/2014/main" id="{553421DA-A9F9-905A-122F-D6941C9A86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10038" y="2190143"/>
            <a:ext cx="464825" cy="464825"/>
          </a:xfrm>
          <a:prstGeom prst="rect">
            <a:avLst/>
          </a:prstGeom>
        </p:spPr>
      </p:pic>
      <p:sp>
        <p:nvSpPr>
          <p:cNvPr id="13" name="Oval 12">
            <a:extLst>
              <a:ext uri="{FF2B5EF4-FFF2-40B4-BE49-F238E27FC236}">
                <a16:creationId xmlns:a16="http://schemas.microsoft.com/office/drawing/2014/main" id="{7E30FE64-F271-CF43-D154-23DF7705C72A}"/>
              </a:ext>
            </a:extLst>
          </p:cNvPr>
          <p:cNvSpPr/>
          <p:nvPr/>
        </p:nvSpPr>
        <p:spPr>
          <a:xfrm>
            <a:off x="2385175" y="311913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5D6384-6B48-F692-168C-E04BCCAEA13C}"/>
              </a:ext>
            </a:extLst>
          </p:cNvPr>
          <p:cNvSpPr/>
          <p:nvPr/>
        </p:nvSpPr>
        <p:spPr>
          <a:xfrm>
            <a:off x="3246506" y="31189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Nervous face with no fill">
            <a:extLst>
              <a:ext uri="{FF2B5EF4-FFF2-40B4-BE49-F238E27FC236}">
                <a16:creationId xmlns:a16="http://schemas.microsoft.com/office/drawing/2014/main" id="{68E09D87-D2E1-A7AC-0057-CFAFC7227E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41707" y="4246073"/>
            <a:ext cx="449781" cy="449781"/>
          </a:xfrm>
          <a:prstGeom prst="rect">
            <a:avLst/>
          </a:prstGeom>
        </p:spPr>
      </p:pic>
      <p:pic>
        <p:nvPicPr>
          <p:cNvPr id="18" name="Graphic 17" descr="Sunglasses face with no fill">
            <a:extLst>
              <a:ext uri="{FF2B5EF4-FFF2-40B4-BE49-F238E27FC236}">
                <a16:creationId xmlns:a16="http://schemas.microsoft.com/office/drawing/2014/main" id="{72BD305B-B7E2-3A16-A787-94D2773679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34418" y="3244316"/>
            <a:ext cx="400110" cy="400110"/>
          </a:xfrm>
          <a:prstGeom prst="rect">
            <a:avLst/>
          </a:prstGeom>
        </p:spPr>
      </p:pic>
      <p:pic>
        <p:nvPicPr>
          <p:cNvPr id="25" name="Graphic 24" descr="Angel face with no fill">
            <a:extLst>
              <a:ext uri="{FF2B5EF4-FFF2-40B4-BE49-F238E27FC236}">
                <a16:creationId xmlns:a16="http://schemas.microsoft.com/office/drawing/2014/main" id="{10C3B21C-7CB4-A78B-DC8A-999AA5F0217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57172" y="2190143"/>
            <a:ext cx="400110" cy="400110"/>
          </a:xfrm>
          <a:prstGeom prst="rect">
            <a:avLst/>
          </a:prstGeom>
        </p:spPr>
      </p:pic>
      <p:pic>
        <p:nvPicPr>
          <p:cNvPr id="28" name="Graphic 27" descr="Tongue face with no fill">
            <a:extLst>
              <a:ext uri="{FF2B5EF4-FFF2-40B4-BE49-F238E27FC236}">
                <a16:creationId xmlns:a16="http://schemas.microsoft.com/office/drawing/2014/main" id="{EA8FD42D-F524-3879-1BBC-D6E6049FBA4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34784" y="1193436"/>
            <a:ext cx="424859" cy="424859"/>
          </a:xfrm>
          <a:prstGeom prst="rect">
            <a:avLst/>
          </a:prstGeom>
        </p:spPr>
      </p:pic>
      <p:pic>
        <p:nvPicPr>
          <p:cNvPr id="29" name="Graphic 28" descr="Angel face with no fill">
            <a:extLst>
              <a:ext uri="{FF2B5EF4-FFF2-40B4-BE49-F238E27FC236}">
                <a16:creationId xmlns:a16="http://schemas.microsoft.com/office/drawing/2014/main" id="{F22E3652-3397-B4BB-5423-8BFE3B1AAA6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85639" y="5297542"/>
            <a:ext cx="400110" cy="400110"/>
          </a:xfrm>
          <a:prstGeom prst="rect">
            <a:avLst/>
          </a:prstGeom>
        </p:spPr>
      </p:pic>
      <p:grpSp>
        <p:nvGrpSpPr>
          <p:cNvPr id="46" name="Group 45">
            <a:extLst>
              <a:ext uri="{FF2B5EF4-FFF2-40B4-BE49-F238E27FC236}">
                <a16:creationId xmlns:a16="http://schemas.microsoft.com/office/drawing/2014/main" id="{3DD959CA-2237-8A60-580D-6E5ABC365723}"/>
              </a:ext>
            </a:extLst>
          </p:cNvPr>
          <p:cNvGrpSpPr/>
          <p:nvPr/>
        </p:nvGrpSpPr>
        <p:grpSpPr>
          <a:xfrm>
            <a:off x="574105" y="740850"/>
            <a:ext cx="11043790" cy="5376300"/>
            <a:chOff x="574105" y="740850"/>
            <a:chExt cx="11043790" cy="5376300"/>
          </a:xfrm>
        </p:grpSpPr>
        <p:grpSp>
          <p:nvGrpSpPr>
            <p:cNvPr id="30" name="Group 29">
              <a:extLst>
                <a:ext uri="{FF2B5EF4-FFF2-40B4-BE49-F238E27FC236}">
                  <a16:creationId xmlns:a16="http://schemas.microsoft.com/office/drawing/2014/main" id="{70D0E05B-252E-C4FA-65ED-2461E1742519}"/>
                </a:ext>
              </a:extLst>
            </p:cNvPr>
            <p:cNvGrpSpPr/>
            <p:nvPr/>
          </p:nvGrpSpPr>
          <p:grpSpPr>
            <a:xfrm>
              <a:off x="574105" y="740850"/>
              <a:ext cx="11043790" cy="5376300"/>
              <a:chOff x="574105" y="740850"/>
              <a:chExt cx="11043790" cy="5376300"/>
            </a:xfrm>
          </p:grpSpPr>
          <p:grpSp>
            <p:nvGrpSpPr>
              <p:cNvPr id="110" name="Group 109"/>
              <p:cNvGrpSpPr/>
              <p:nvPr/>
            </p:nvGrpSpPr>
            <p:grpSpPr>
              <a:xfrm>
                <a:off x="574105" y="740850"/>
                <a:ext cx="11043790" cy="5376300"/>
                <a:chOff x="1478383" y="794467"/>
                <a:chExt cx="10766656" cy="5376300"/>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glow rad="228600">
                    <a:schemeClr val="accent3">
                      <a:satMod val="175000"/>
                      <a:alpha val="40000"/>
                    </a:schemeClr>
                  </a:glow>
                  <a:innerShdw blurRad="63500" dist="50800" dir="5400000">
                    <a:prstClr val="black">
                      <a:alpha val="50000"/>
                    </a:prstClr>
                  </a:innerShdw>
                  <a:softEdge rad="635000"/>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81729" y="1030782"/>
                  <a:ext cx="3691885" cy="803545"/>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p:cNvSpPr/>
                <p:nvPr/>
              </p:nvSpPr>
              <p:spPr>
                <a:xfrm>
                  <a:off x="7601615" y="2058461"/>
                  <a:ext cx="4103084" cy="803545"/>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81391" y="3080845"/>
                  <a:ext cx="4263648" cy="803545"/>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601614" y="4103228"/>
                  <a:ext cx="4103084"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p:cNvSpPr/>
                <p:nvPr/>
              </p:nvSpPr>
              <p:spPr>
                <a:xfrm>
                  <a:off x="7062594" y="5125612"/>
                  <a:ext cx="3691885" cy="803545"/>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57150" cap="rnd" cmpd="thickThin">
                  <a:solidFill>
                    <a:schemeClr val="bg1">
                      <a:lumMod val="95000"/>
                      <a:alpha val="91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4" name="Oval 33"/>
                <p:cNvSpPr/>
                <p:nvPr/>
              </p:nvSpPr>
              <p:spPr>
                <a:xfrm>
                  <a:off x="5329858" y="1256329"/>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22131" y="2284009"/>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7588" y="3306392"/>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138006" y="4328776"/>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310723" y="5351159"/>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stCxn id="34" idx="6"/>
                  <a:endCxn id="20" idx="1"/>
                </p:cNvCxnSpPr>
                <p:nvPr/>
              </p:nvCxnSpPr>
              <p:spPr>
                <a:xfrm>
                  <a:off x="5682307" y="1432554"/>
                  <a:ext cx="1399422" cy="1"/>
                </a:xfrm>
                <a:prstGeom prst="line">
                  <a:avLst/>
                </a:prstGeom>
                <a:ln>
                  <a:solidFill>
                    <a:srgbClr val="FFD539"/>
                  </a:solidFill>
                  <a:tailEnd type="none" w="lg" len="lg"/>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a:stCxn id="35" idx="6"/>
                  <a:endCxn id="21" idx="1"/>
                </p:cNvCxnSpPr>
                <p:nvPr/>
              </p:nvCxnSpPr>
              <p:spPr>
                <a:xfrm>
                  <a:off x="6474580" y="2460234"/>
                  <a:ext cx="1127035" cy="0"/>
                </a:xfrm>
                <a:prstGeom prst="line">
                  <a:avLst/>
                </a:prstGeom>
                <a:ln>
                  <a:solidFill>
                    <a:schemeClr val="accent2"/>
                  </a:solidFill>
                  <a:tailEnd type="none" w="lg" len="lg"/>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a:cxnSpLocks/>
                  <a:stCxn id="36" idx="6"/>
                  <a:endCxn id="22" idx="1"/>
                </p:cNvCxnSpPr>
                <p:nvPr/>
              </p:nvCxnSpPr>
              <p:spPr>
                <a:xfrm>
                  <a:off x="6670037" y="3482617"/>
                  <a:ext cx="1311355" cy="1"/>
                </a:xfrm>
                <a:prstGeom prst="line">
                  <a:avLst/>
                </a:prstGeom>
                <a:ln>
                  <a:solidFill>
                    <a:srgbClr val="CC00CC"/>
                  </a:solidFill>
                  <a:tailEnd type="none" w="lg" len="lg"/>
                </a:ln>
              </p:spPr>
              <p:style>
                <a:lnRef idx="3">
                  <a:schemeClr val="accent1"/>
                </a:lnRef>
                <a:fillRef idx="0">
                  <a:schemeClr val="accent1"/>
                </a:fillRef>
                <a:effectRef idx="2">
                  <a:schemeClr val="accent1"/>
                </a:effectRef>
                <a:fontRef idx="minor">
                  <a:schemeClr val="tx1"/>
                </a:fontRef>
              </p:style>
            </p:cxnSp>
            <p:cxnSp>
              <p:nvCxnSpPr>
                <p:cNvPr id="48" name="Straight Connector 47"/>
                <p:cNvCxnSpPr>
                  <a:cxnSpLocks/>
                  <a:stCxn id="37" idx="6"/>
                  <a:endCxn id="23" idx="1"/>
                </p:cNvCxnSpPr>
                <p:nvPr/>
              </p:nvCxnSpPr>
              <p:spPr>
                <a:xfrm>
                  <a:off x="6490455" y="4505001"/>
                  <a:ext cx="1111159" cy="0"/>
                </a:xfrm>
                <a:prstGeom prst="line">
                  <a:avLst/>
                </a:prstGeom>
                <a:ln>
                  <a:tailEnd type="none" w="lg" len="lg"/>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a:cxnSpLocks/>
                  <a:stCxn id="38" idx="6"/>
                  <a:endCxn id="24" idx="1"/>
                </p:cNvCxnSpPr>
                <p:nvPr/>
              </p:nvCxnSpPr>
              <p:spPr>
                <a:xfrm>
                  <a:off x="5663172" y="5527384"/>
                  <a:ext cx="1399422" cy="1"/>
                </a:xfrm>
                <a:prstGeom prst="line">
                  <a:avLst/>
                </a:prstGeom>
                <a:ln>
                  <a:solidFill>
                    <a:srgbClr val="00AECD"/>
                  </a:solidFill>
                  <a:tailEnd type="none" w="lg" len="lg"/>
                </a:ln>
              </p:spPr>
              <p:style>
                <a:lnRef idx="3">
                  <a:schemeClr val="accent1"/>
                </a:lnRef>
                <a:fillRef idx="0">
                  <a:schemeClr val="accent1"/>
                </a:fillRef>
                <a:effectRef idx="2">
                  <a:schemeClr val="accent1"/>
                </a:effectRef>
                <a:fontRef idx="minor">
                  <a:schemeClr val="tx1"/>
                </a:fontRef>
              </p:style>
            </p:cxnSp>
            <p:sp>
              <p:nvSpPr>
                <p:cNvPr id="59" name="Oval 58"/>
                <p:cNvSpPr/>
                <p:nvPr/>
              </p:nvSpPr>
              <p:spPr>
                <a:xfrm>
                  <a:off x="7137466" y="1115905"/>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676634" y="213828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50386" y="3161920"/>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76634" y="4183056"/>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137466" y="5205439"/>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238822" y="1826809"/>
                  <a:ext cx="914400" cy="914400"/>
                </a:xfrm>
                <a:prstGeom prst="rect">
                  <a:avLst/>
                </a:prstGeom>
              </p:spPr>
            </p:pic>
            <p:sp>
              <p:nvSpPr>
                <p:cNvPr id="93" name="TextBox 92"/>
                <p:cNvSpPr txBox="1"/>
                <p:nvPr/>
              </p:nvSpPr>
              <p:spPr>
                <a:xfrm>
                  <a:off x="2471003" y="2864118"/>
                  <a:ext cx="2635213" cy="307777"/>
                </a:xfrm>
                <a:prstGeom prst="rect">
                  <a:avLst/>
                </a:prstGeom>
                <a:noFill/>
              </p:spPr>
              <p:txBody>
                <a:bodyPr wrap="square" rtlCol="0">
                  <a:spAutoFit/>
                </a:bodyPr>
                <a:lstStyle/>
                <a:p>
                  <a:pPr algn="ctr"/>
                  <a:r>
                    <a:rPr lang="en-IN" sz="1400" b="1" spc="300" dirty="0">
                      <a:solidFill>
                        <a:schemeClr val="bg1">
                          <a:lumMod val="65000"/>
                        </a:schemeClr>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Emotion Detection</a:t>
                  </a:r>
                </a:p>
              </p:txBody>
            </p:sp>
            <p:sp>
              <p:nvSpPr>
                <p:cNvPr id="94" name="TextBox 93"/>
                <p:cNvSpPr txBox="1"/>
                <p:nvPr/>
              </p:nvSpPr>
              <p:spPr>
                <a:xfrm>
                  <a:off x="2426485" y="3391315"/>
                  <a:ext cx="2751048" cy="954107"/>
                </a:xfrm>
                <a:prstGeom prst="rect">
                  <a:avLst/>
                </a:prstGeom>
                <a:noFill/>
              </p:spPr>
              <p:txBody>
                <a:bodyPr wrap="square" rtlCol="0">
                  <a:spAutoFit/>
                </a:bodyPr>
                <a:lstStyle/>
                <a:p>
                  <a:pPr algn="ct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Course:   Artificial Intelligence.</a:t>
                  </a:r>
                </a:p>
                <a:p>
                  <a:pPr algn="ct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ID: 1803510201664. Sec: A</a:t>
                  </a:r>
                </a:p>
                <a:p>
                  <a:pPr algn="ct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Presented by</a:t>
                  </a:r>
                </a:p>
                <a:p>
                  <a:pPr algn="ctr"/>
                  <a:r>
                    <a:rPr lang="en-IN" sz="1400" dirty="0">
                      <a:solidFill>
                        <a:schemeClr val="bg1">
                          <a:lumMod val="65000"/>
                        </a:schemeClr>
                      </a:solidFill>
                      <a:latin typeface="Rockwell" panose="02060603020205020403" pitchFamily="18" charset="0"/>
                      <a:ea typeface="Open Sans Condensed Light" panose="020B0306030504020204" pitchFamily="34" charset="0"/>
                      <a:cs typeface="Open Sans Condensed Light" panose="020B0306030504020204" pitchFamily="34" charset="0"/>
                    </a:rPr>
                    <a:t>Sayed MD. Sadik Iqbal Akil</a:t>
                  </a:r>
                </a:p>
              </p:txBody>
            </p:sp>
            <p:sp>
              <p:nvSpPr>
                <p:cNvPr id="95" name="TextBox 94"/>
                <p:cNvSpPr txBox="1"/>
                <p:nvPr/>
              </p:nvSpPr>
              <p:spPr>
                <a:xfrm>
                  <a:off x="7921913" y="1229372"/>
                  <a:ext cx="2610317" cy="400110"/>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Introduction</a:t>
                  </a:r>
                  <a:endParaRPr lang="en-IN" sz="1100" b="1" dirty="0">
                    <a:solidFill>
                      <a:schemeClr val="bg1"/>
                    </a:solidFill>
                    <a:effectLst>
                      <a:outerShdw blurRad="38100" dist="38100" dir="2700000" algn="tl">
                        <a:srgbClr val="000000">
                          <a:alpha val="43137"/>
                        </a:srgbClr>
                      </a:outerShdw>
                    </a:effectLst>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6" name="TextBox 95"/>
                <p:cNvSpPr txBox="1"/>
                <p:nvPr/>
              </p:nvSpPr>
              <p:spPr>
                <a:xfrm>
                  <a:off x="8331288" y="2247905"/>
                  <a:ext cx="2610317" cy="400110"/>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Problem Statement</a:t>
                  </a:r>
                </a:p>
              </p:txBody>
            </p:sp>
            <p:sp>
              <p:nvSpPr>
                <p:cNvPr id="97" name="TextBox 96"/>
                <p:cNvSpPr txBox="1"/>
                <p:nvPr/>
              </p:nvSpPr>
              <p:spPr>
                <a:xfrm>
                  <a:off x="8669901" y="3279958"/>
                  <a:ext cx="3199939" cy="400110"/>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Solution/Implementation</a:t>
                  </a:r>
                </a:p>
              </p:txBody>
            </p:sp>
            <p:sp>
              <p:nvSpPr>
                <p:cNvPr id="98" name="TextBox 97"/>
                <p:cNvSpPr txBox="1"/>
                <p:nvPr/>
              </p:nvSpPr>
              <p:spPr>
                <a:xfrm>
                  <a:off x="8423343" y="4299690"/>
                  <a:ext cx="2610317" cy="400110"/>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Sample code</a:t>
                  </a:r>
                </a:p>
              </p:txBody>
            </p:sp>
            <p:sp>
              <p:nvSpPr>
                <p:cNvPr id="99" name="TextBox 98"/>
                <p:cNvSpPr txBox="1"/>
                <p:nvPr/>
              </p:nvSpPr>
              <p:spPr>
                <a:xfrm>
                  <a:off x="7890874" y="5323610"/>
                  <a:ext cx="2610317" cy="400110"/>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Future Scope</a:t>
                  </a:r>
                </a:p>
              </p:txBody>
            </p:sp>
          </p:grpSp>
          <p:cxnSp>
            <p:nvCxnSpPr>
              <p:cNvPr id="12" name="Straight Connector 11">
                <a:extLst>
                  <a:ext uri="{FF2B5EF4-FFF2-40B4-BE49-F238E27FC236}">
                    <a16:creationId xmlns:a16="http://schemas.microsoft.com/office/drawing/2014/main" id="{A4021F86-F796-4CC0-E8A9-3E5C6E6DE678}"/>
                  </a:ext>
                </a:extLst>
              </p:cNvPr>
              <p:cNvCxnSpPr/>
              <p:nvPr/>
            </p:nvCxnSpPr>
            <p:spPr>
              <a:xfrm>
                <a:off x="2430894" y="3143406"/>
                <a:ext cx="865216" cy="0"/>
              </a:xfrm>
              <a:prstGeom prst="line">
                <a:avLst/>
              </a:prstGeom>
              <a:ln/>
            </p:spPr>
            <p:style>
              <a:lnRef idx="3">
                <a:schemeClr val="accent5"/>
              </a:lnRef>
              <a:fillRef idx="0">
                <a:schemeClr val="accent5"/>
              </a:fillRef>
              <a:effectRef idx="2">
                <a:schemeClr val="accent5"/>
              </a:effectRef>
              <a:fontRef idx="minor">
                <a:schemeClr val="tx1"/>
              </a:fontRef>
            </p:style>
          </p:cxnSp>
        </p:grpSp>
        <p:pic>
          <p:nvPicPr>
            <p:cNvPr id="32" name="Graphic 31" descr="Head with gears">
              <a:extLst>
                <a:ext uri="{FF2B5EF4-FFF2-40B4-BE49-F238E27FC236}">
                  <a16:creationId xmlns:a16="http://schemas.microsoft.com/office/drawing/2014/main" id="{2F0EF1CB-1896-5913-327D-D49868DC9C5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511801" y="1213237"/>
              <a:ext cx="410381" cy="350157"/>
            </a:xfrm>
            <a:prstGeom prst="rect">
              <a:avLst/>
            </a:prstGeom>
            <a:effectLst/>
          </p:spPr>
        </p:pic>
        <p:pic>
          <p:nvPicPr>
            <p:cNvPr id="39" name="Graphic 38" descr="Head with gears">
              <a:extLst>
                <a:ext uri="{FF2B5EF4-FFF2-40B4-BE49-F238E27FC236}">
                  <a16:creationId xmlns:a16="http://schemas.microsoft.com/office/drawing/2014/main" id="{42A7D848-82B4-A2FF-4709-0A9C8C767CC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072247" y="2242459"/>
              <a:ext cx="410381" cy="350157"/>
            </a:xfrm>
            <a:prstGeom prst="rect">
              <a:avLst/>
            </a:prstGeom>
            <a:effectLst/>
          </p:spPr>
        </p:pic>
        <p:pic>
          <p:nvPicPr>
            <p:cNvPr id="40" name="Graphic 39" descr="Head with gears">
              <a:extLst>
                <a:ext uri="{FF2B5EF4-FFF2-40B4-BE49-F238E27FC236}">
                  <a16:creationId xmlns:a16="http://schemas.microsoft.com/office/drawing/2014/main" id="{5682127F-4D32-4DC8-4361-FECB145B3B7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482250" y="5297542"/>
              <a:ext cx="410381" cy="350157"/>
            </a:xfrm>
            <a:prstGeom prst="rect">
              <a:avLst/>
            </a:prstGeom>
            <a:effectLst/>
          </p:spPr>
        </p:pic>
        <p:pic>
          <p:nvPicPr>
            <p:cNvPr id="43" name="Graphic 42" descr="Head with gears">
              <a:extLst>
                <a:ext uri="{FF2B5EF4-FFF2-40B4-BE49-F238E27FC236}">
                  <a16:creationId xmlns:a16="http://schemas.microsoft.com/office/drawing/2014/main" id="{4A7D1CAB-2472-F7DF-D257-4C53A83235B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442272" y="3268470"/>
              <a:ext cx="410381" cy="350157"/>
            </a:xfrm>
            <a:prstGeom prst="rect">
              <a:avLst/>
            </a:prstGeom>
            <a:effectLst/>
          </p:spPr>
        </p:pic>
        <p:pic>
          <p:nvPicPr>
            <p:cNvPr id="44" name="Graphic 43" descr="Head with gears">
              <a:extLst>
                <a:ext uri="{FF2B5EF4-FFF2-40B4-BE49-F238E27FC236}">
                  <a16:creationId xmlns:a16="http://schemas.microsoft.com/office/drawing/2014/main" id="{8EF4FACC-787B-19DD-6DAA-111C77D3BE2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071124" y="4310585"/>
              <a:ext cx="410381" cy="350157"/>
            </a:xfrm>
            <a:prstGeom prst="rect">
              <a:avLst/>
            </a:prstGeom>
            <a:effectLst/>
          </p:spPr>
        </p:pic>
      </p:grpSp>
    </p:spTree>
    <p:extLst>
      <p:ext uri="{BB962C8B-B14F-4D97-AF65-F5344CB8AC3E}">
        <p14:creationId xmlns:p14="http://schemas.microsoft.com/office/powerpoint/2010/main" val="306434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49997" y="1"/>
            <a:ext cx="12233962" cy="6857999"/>
          </a:xfrm>
          <a:prstGeom prst="rect">
            <a:avLst/>
          </a:prstGeom>
          <a:solidFill>
            <a:schemeClr val="accent5">
              <a:lumMod val="50000"/>
              <a:alpha val="82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935412"/>
            <a:ext cx="12169897" cy="4792806"/>
            <a:chOff x="3829387" y="421749"/>
            <a:chExt cx="10574548" cy="5810105"/>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a:off x="10396647" y="899700"/>
              <a:ext cx="3798822" cy="16939"/>
            </a:xfrm>
            <a:prstGeom prst="line">
              <a:avLst/>
            </a:prstGeom>
            <a:grpFill/>
            <a:ln>
              <a:solidFill>
                <a:schemeClr val="accent2"/>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110421" y="865504"/>
              <a:ext cx="3233547" cy="22258"/>
            </a:xfrm>
            <a:prstGeom prst="line">
              <a:avLst/>
            </a:prstGeom>
            <a:grpFill/>
            <a:ln>
              <a:solidFill>
                <a:schemeClr val="accent2"/>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343968" y="421749"/>
              <a:ext cx="3691885" cy="932026"/>
            </a:xfrm>
            <a:prstGeom prst="roundRect">
              <a:avLst>
                <a:gd name="adj" fmla="val 50000"/>
              </a:avLst>
            </a:prstGeom>
            <a:grp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100000">
                  <a:schemeClr val="accent1">
                    <a:lumMod val="50000"/>
                  </a:schemeClr>
                </a:gs>
                <a:gs pos="63000">
                  <a:schemeClr val="accent2"/>
                </a:gs>
                <a:gs pos="46000">
                  <a:srgbClr val="7DA388"/>
                </a:gs>
                <a:gs pos="22000">
                  <a:schemeClr val="accent1">
                    <a:lumMod val="60000"/>
                    <a:lumOff val="40000"/>
                  </a:schemeClr>
                </a:gs>
                <a:gs pos="0">
                  <a:schemeClr val="accent2">
                    <a:lumMod val="75000"/>
                  </a:schemeClr>
                </a:gs>
                <a:gs pos="83000">
                  <a:srgbClr val="92D050"/>
                </a:gs>
              </a:gsLst>
              <a:lin ang="1350000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62909" y="573685"/>
              <a:ext cx="502259" cy="677339"/>
            </a:xfrm>
            <a:prstGeom prst="ellipse">
              <a:avLst/>
            </a:prstGeom>
            <a:solidFill>
              <a:schemeClr val="tx1">
                <a:lumMod val="50000"/>
                <a:lumOff val="50000"/>
              </a:schemeClr>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566968" y="657182"/>
              <a:ext cx="1829679" cy="485036"/>
            </a:xfrm>
            <a:prstGeom prst="rect">
              <a:avLst/>
            </a:prstGeom>
            <a:grp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CONTENT</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100000">
                  <a:schemeClr val="accent1">
                    <a:lumMod val="50000"/>
                  </a:schemeClr>
                </a:gs>
                <a:gs pos="63000">
                  <a:schemeClr val="accent2"/>
                </a:gs>
                <a:gs pos="46000">
                  <a:srgbClr val="7DA388"/>
                </a:gs>
                <a:gs pos="22000">
                  <a:schemeClr val="accent1">
                    <a:lumMod val="60000"/>
                    <a:lumOff val="40000"/>
                  </a:schemeClr>
                </a:gs>
                <a:gs pos="0">
                  <a:schemeClr val="accent2">
                    <a:lumMod val="75000"/>
                  </a:schemeClr>
                </a:gs>
                <a:gs pos="83000">
                  <a:srgbClr val="92D050"/>
                </a:gs>
              </a:gsLst>
              <a:lin ang="13500000" scaled="1"/>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p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100000">
                  <a:schemeClr val="accent1">
                    <a:lumMod val="50000"/>
                  </a:schemeClr>
                </a:gs>
                <a:gs pos="63000">
                  <a:schemeClr val="accent2"/>
                </a:gs>
                <a:gs pos="46000">
                  <a:srgbClr val="7DA388"/>
                </a:gs>
                <a:gs pos="22000">
                  <a:schemeClr val="accent1">
                    <a:lumMod val="60000"/>
                    <a:lumOff val="40000"/>
                  </a:schemeClr>
                </a:gs>
                <a:gs pos="0">
                  <a:schemeClr val="accent2">
                    <a:lumMod val="75000"/>
                  </a:schemeClr>
                </a:gs>
                <a:gs pos="83000">
                  <a:srgbClr val="92D050"/>
                </a:gs>
              </a:gsLst>
              <a:lin ang="135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chemeClr val="accent6"/>
                </a:gs>
                <a:gs pos="26000">
                  <a:schemeClr val="accent5">
                    <a:lumMod val="97000"/>
                    <a:lumOff val="3000"/>
                  </a:schemeClr>
                </a:gs>
                <a:gs pos="75000">
                  <a:schemeClr val="accent1">
                    <a:lumMod val="60000"/>
                    <a:lumOff val="40000"/>
                  </a:schemeClr>
                </a:gs>
                <a:gs pos="56000">
                  <a:srgbClr val="30A793"/>
                </a:gs>
                <a:gs pos="100000">
                  <a:schemeClr val="accent1">
                    <a:lumMod val="75000"/>
                  </a:schemeClr>
                </a:gs>
              </a:gsLst>
              <a:lin ang="1620000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chemeClr val="accent4">
                    <a:lumMod val="60000"/>
                    <a:lumOff val="40000"/>
                  </a:schemeClr>
                </a:gs>
                <a:gs pos="26000">
                  <a:srgbClr val="F9951F"/>
                </a:gs>
                <a:gs pos="75000">
                  <a:srgbClr val="00B0F0"/>
                </a:gs>
                <a:gs pos="56000">
                  <a:srgbClr val="30A793"/>
                </a:gs>
                <a:gs pos="100000">
                  <a:schemeClr val="accent1">
                    <a:lumMod val="75000"/>
                  </a:schemeClr>
                </a:gs>
              </a:gsLst>
              <a:lin ang="16200000" scaled="1"/>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p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chemeClr val="accent6"/>
                </a:gs>
                <a:gs pos="26000">
                  <a:schemeClr val="accent5">
                    <a:lumMod val="97000"/>
                    <a:lumOff val="3000"/>
                  </a:schemeClr>
                </a:gs>
                <a:gs pos="75000">
                  <a:schemeClr val="accent1">
                    <a:lumMod val="60000"/>
                    <a:lumOff val="40000"/>
                  </a:schemeClr>
                </a:gs>
                <a:gs pos="56000">
                  <a:srgbClr val="30A793"/>
                </a:gs>
                <a:gs pos="100000">
                  <a:schemeClr val="accent1">
                    <a:lumMod val="75000"/>
                  </a:schemeClr>
                </a:gs>
              </a:gsLst>
              <a:lin ang="162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03522" y="573685"/>
              <a:ext cx="502259" cy="677339"/>
            </a:xfrm>
            <a:prstGeom prst="ellipse">
              <a:avLst/>
            </a:prstGeom>
            <a:solidFill>
              <a:schemeClr val="tx1">
                <a:lumMod val="50000"/>
                <a:lumOff val="50000"/>
              </a:schemeClr>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6350" y="1165682"/>
            <a:ext cx="410381" cy="350157"/>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chemeClr val="accent1">
              <a:lumMod val="60000"/>
              <a:lumOff val="40000"/>
            </a:schemeClr>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chemeClr val="accent1">
              <a:lumMod val="60000"/>
              <a:lumOff val="40000"/>
            </a:schemeClr>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chemeClr val="accent1">
              <a:lumMod val="60000"/>
              <a:lumOff val="40000"/>
            </a:schemeClr>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9997" y="5515309"/>
            <a:ext cx="352449" cy="355938"/>
          </a:xfrm>
          <a:prstGeom prst="ellipse">
            <a:avLst/>
          </a:prstGeom>
          <a:solidFill>
            <a:schemeClr val="accent1">
              <a:lumMod val="60000"/>
              <a:lumOff val="40000"/>
            </a:schemeClr>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651" y="1165682"/>
            <a:ext cx="410381" cy="356706"/>
          </a:xfrm>
          <a:prstGeom prst="rect">
            <a:avLst/>
          </a:prstGeom>
          <a:effectLst/>
        </p:spPr>
      </p:pic>
      <p:sp>
        <p:nvSpPr>
          <p:cNvPr id="42" name="TextBox 41">
            <a:extLst>
              <a:ext uri="{FF2B5EF4-FFF2-40B4-BE49-F238E27FC236}">
                <a16:creationId xmlns:a16="http://schemas.microsoft.com/office/drawing/2014/main" id="{83C8540C-4E08-B9F1-2712-FC9BDE10BA38}"/>
              </a:ext>
            </a:extLst>
          </p:cNvPr>
          <p:cNvSpPr txBox="1"/>
          <p:nvPr/>
        </p:nvSpPr>
        <p:spPr>
          <a:xfrm>
            <a:off x="3375787" y="2000464"/>
            <a:ext cx="6216829" cy="3600986"/>
          </a:xfrm>
          <a:prstGeom prst="rect">
            <a:avLst/>
          </a:prstGeom>
          <a:noFill/>
        </p:spPr>
        <p:txBody>
          <a:bodyPr wrap="square" rtlCol="0">
            <a:spAutoFit/>
          </a:bodyPr>
          <a:lstStyle/>
          <a:p>
            <a:endParaRPr lang="en-US" dirty="0">
              <a:solidFill>
                <a:schemeClr val="bg1"/>
              </a:solidFill>
              <a:latin typeface="Algerian" panose="04020705040A02060702" pitchFamily="82" charset="0"/>
            </a:endParaRP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Introduction.</a:t>
            </a: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Problem Statement.</a:t>
            </a: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Solution.</a:t>
            </a: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Implementation.</a:t>
            </a: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Sample Code.</a:t>
            </a:r>
          </a:p>
          <a:p>
            <a:pPr marL="742950" lvl="1" indent="-285750">
              <a:buClr>
                <a:srgbClr val="66FFFF"/>
              </a:buClr>
              <a:buFont typeface="Wingdings" panose="05000000000000000000" pitchFamily="2" charset="2"/>
              <a:buChar char="v"/>
            </a:pPr>
            <a:r>
              <a:rPr lang="en-US" sz="3200" dirty="0">
                <a:solidFill>
                  <a:schemeClr val="bg1"/>
                </a:solidFill>
                <a:latin typeface="Algerian" panose="04020705040A02060702" pitchFamily="82" charset="0"/>
              </a:rPr>
              <a:t>  Future Scope.</a:t>
            </a:r>
          </a:p>
          <a:p>
            <a:pPr marL="285750" indent="-285750">
              <a:buClr>
                <a:srgbClr val="66FFFF"/>
              </a:buClr>
              <a:buFont typeface="Wingdings" panose="05000000000000000000" pitchFamily="2" charset="2"/>
              <a:buChar char="v"/>
            </a:pPr>
            <a:endParaRPr lang="en-US" dirty="0">
              <a:solidFill>
                <a:schemeClr val="bg1"/>
              </a:solidFill>
              <a:latin typeface="Algerian" panose="04020705040A02060702" pitchFamily="82" charset="0"/>
            </a:endParaRPr>
          </a:p>
        </p:txBody>
      </p:sp>
    </p:spTree>
    <p:extLst>
      <p:ext uri="{BB962C8B-B14F-4D97-AF65-F5344CB8AC3E}">
        <p14:creationId xmlns:p14="http://schemas.microsoft.com/office/powerpoint/2010/main" val="89406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982" y="0"/>
            <a:ext cx="12212981" cy="6857999"/>
          </a:xfrm>
          <a:prstGeom prst="rect">
            <a:avLst/>
          </a:prstGeom>
          <a:solidFill>
            <a:schemeClr val="accent5">
              <a:lumMod val="50000"/>
              <a:alpha val="89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11405" y="651151"/>
            <a:ext cx="12169897" cy="5126297"/>
            <a:chOff x="3829387" y="17473"/>
            <a:chExt cx="10574548" cy="6214381"/>
          </a:xfrm>
        </p:grpSpPr>
        <p:cxnSp>
          <p:nvCxnSpPr>
            <p:cNvPr id="32" name="Straight Connector 31">
              <a:extLst>
                <a:ext uri="{FF2B5EF4-FFF2-40B4-BE49-F238E27FC236}">
                  <a16:creationId xmlns:a16="http://schemas.microsoft.com/office/drawing/2014/main" id="{1CB79DE1-BDC3-16E3-2372-5A600EB137B8}"/>
                </a:ext>
              </a:extLst>
            </p:cNvPr>
            <p:cNvCxnSpPr>
              <a:cxnSpLocks/>
              <a:stCxn id="38" idx="3"/>
              <a:endCxn id="30" idx="2"/>
            </p:cNvCxnSpPr>
            <p:nvPr/>
          </p:nvCxnSpPr>
          <p:spPr>
            <a:xfrm>
              <a:off x="10810340" y="514513"/>
              <a:ext cx="3376808" cy="342446"/>
            </a:xfrm>
            <a:prstGeom prst="line">
              <a:avLst/>
            </a:prstGeom>
            <a:ln>
              <a:solidFill>
                <a:srgbClr val="FFFF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flipV="1">
              <a:off x="4102101" y="483486"/>
              <a:ext cx="3188131" cy="322339"/>
            </a:xfrm>
            <a:prstGeom prst="line">
              <a:avLst/>
            </a:prstGeom>
            <a:ln>
              <a:solidFill>
                <a:srgbClr val="FFFF99"/>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290231" y="17473"/>
              <a:ext cx="3691885" cy="932026"/>
            </a:xfrm>
            <a:prstGeom prst="roundRect">
              <a:avLst>
                <a:gd name="adj" fmla="val 50000"/>
              </a:avLst>
            </a:prstGeom>
            <a:gradFill flip="none" rotWithShape="1">
              <a:gsLst>
                <a:gs pos="0">
                  <a:srgbClr val="FCB117"/>
                </a:gs>
                <a:gs pos="100000">
                  <a:srgbClr val="FFDB3F"/>
                </a:gs>
              </a:gsLst>
              <a:lin ang="13500000" scaled="1"/>
              <a:tileRect/>
            </a:gra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19647" y="160966"/>
              <a:ext cx="502259" cy="677339"/>
            </a:xfrm>
            <a:prstGeom prst="ellipse">
              <a:avLst/>
            </a:prstGeom>
            <a:solidFill>
              <a:srgbClr val="7030A0"/>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192595" y="271996"/>
              <a:ext cx="2166411" cy="485035"/>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INTRODUCTION</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71612" y="175844"/>
              <a:ext cx="502259" cy="677339"/>
            </a:xfrm>
            <a:prstGeom prst="ellipse">
              <a:avLst/>
            </a:prstGeom>
            <a:solidFill>
              <a:srgbClr val="7030A0"/>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0571" y="876434"/>
            <a:ext cx="410381" cy="350157"/>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FFD539"/>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FFD539"/>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FFD539"/>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9997" y="5515309"/>
            <a:ext cx="352449" cy="355938"/>
          </a:xfrm>
          <a:prstGeom prst="ellipse">
            <a:avLst/>
          </a:prstGeom>
          <a:solidFill>
            <a:srgbClr val="FFD539"/>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2362" y="882811"/>
            <a:ext cx="410381" cy="356706"/>
          </a:xfrm>
          <a:prstGeom prst="rect">
            <a:avLst/>
          </a:prstGeom>
          <a:effectLst/>
        </p:spPr>
      </p:pic>
      <p:sp>
        <p:nvSpPr>
          <p:cNvPr id="42" name="TextBox 41">
            <a:extLst>
              <a:ext uri="{FF2B5EF4-FFF2-40B4-BE49-F238E27FC236}">
                <a16:creationId xmlns:a16="http://schemas.microsoft.com/office/drawing/2014/main" id="{83C8540C-4E08-B9F1-2712-FC9BDE10BA38}"/>
              </a:ext>
            </a:extLst>
          </p:cNvPr>
          <p:cNvSpPr txBox="1"/>
          <p:nvPr/>
        </p:nvSpPr>
        <p:spPr>
          <a:xfrm>
            <a:off x="2518331" y="1778225"/>
            <a:ext cx="7341747" cy="4401205"/>
          </a:xfrm>
          <a:prstGeom prst="rect">
            <a:avLst/>
          </a:prstGeom>
          <a:noFill/>
        </p:spPr>
        <p:txBody>
          <a:bodyPr wrap="square" rtlCol="0">
            <a:spAutoFit/>
          </a:bodyPr>
          <a:lstStyle/>
          <a:p>
            <a:pPr algn="just"/>
            <a:r>
              <a:rPr lang="en-US" sz="2000" b="0" i="0" dirty="0">
                <a:solidFill>
                  <a:srgbClr val="FFFFFF"/>
                </a:solidFill>
                <a:effectLst/>
                <a:latin typeface="Sitka Subheading" panose="02000505000000020004" pitchFamily="2" charset="0"/>
              </a:rPr>
              <a:t>Emotion detection has numerous practical applications in various industries, including healthcare, marketing, education, and customer service. For example, in healthcare, emotion detection can be used to detect and monitor patients' emotions to better diagnose and treat mental health disorders such as depression and anxiety. In marketing, emotion detection can be used to analyze customers' emotional responses to products and advertisements to better understand their preferences and needs.</a:t>
            </a:r>
          </a:p>
          <a:p>
            <a:pPr algn="just"/>
            <a:r>
              <a:rPr lang="en-US" sz="2000" b="0" i="0" dirty="0">
                <a:solidFill>
                  <a:srgbClr val="FFFFFF"/>
                </a:solidFill>
                <a:effectLst/>
                <a:latin typeface="Sitka Subheading" panose="02000505000000020004" pitchFamily="2" charset="0"/>
              </a:rPr>
              <a:t>In this presentation, we will explore the different methods and technologies used in emotion detection, discuss the challenges and limitations of the field, and examine some of the exciting applications and potential future developments in this rapidly evolving area of artificial intelligence.</a:t>
            </a:r>
            <a:endParaRPr lang="en-US" sz="2000" dirty="0">
              <a:solidFill>
                <a:schemeClr val="bg1"/>
              </a:solidFill>
              <a:latin typeface="Sitka Subheading" panose="02000505000000020004" pitchFamily="2" charset="0"/>
            </a:endParaRPr>
          </a:p>
        </p:txBody>
      </p:sp>
    </p:spTree>
    <p:extLst>
      <p:ext uri="{BB962C8B-B14F-4D97-AF65-F5344CB8AC3E}">
        <p14:creationId xmlns:p14="http://schemas.microsoft.com/office/powerpoint/2010/main" val="2319322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981" y="1"/>
            <a:ext cx="12192000" cy="6857999"/>
          </a:xfrm>
          <a:prstGeom prst="rect">
            <a:avLst/>
          </a:prstGeom>
          <a:solidFill>
            <a:schemeClr val="accent5">
              <a:lumMod val="50000"/>
              <a:alpha val="89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935412"/>
            <a:ext cx="12169897" cy="4792806"/>
            <a:chOff x="3829387" y="421749"/>
            <a:chExt cx="10574548" cy="5810105"/>
          </a:xfrm>
          <a:solidFill>
            <a:srgbClr val="00B050"/>
          </a:solidFill>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a:off x="10532887" y="899364"/>
              <a:ext cx="3662582" cy="17275"/>
            </a:xfrm>
            <a:prstGeom prst="line">
              <a:avLst/>
            </a:prstGeom>
            <a:grpFill/>
            <a:ln>
              <a:solidFill>
                <a:srgbClr val="00B05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110421" y="865504"/>
              <a:ext cx="3060885" cy="22258"/>
            </a:xfrm>
            <a:prstGeom prst="line">
              <a:avLst/>
            </a:prstGeom>
            <a:grpFill/>
            <a:ln>
              <a:solidFill>
                <a:srgbClr val="00B05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171306" y="421749"/>
              <a:ext cx="4083966" cy="932026"/>
            </a:xfrm>
            <a:prstGeom prst="roundRect">
              <a:avLst>
                <a:gd name="adj" fmla="val 50000"/>
              </a:avLst>
            </a:prstGeom>
            <a:grp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rgbClr val="0DB329"/>
                </a:gs>
                <a:gs pos="53000">
                  <a:srgbClr val="FF0000"/>
                </a:gs>
                <a:gs pos="35000">
                  <a:srgbClr val="0DB329"/>
                </a:gs>
                <a:gs pos="16000">
                  <a:srgbClr val="C00000"/>
                </a:gs>
                <a:gs pos="94000">
                  <a:srgbClr val="0DB329"/>
                </a:gs>
              </a:gsLst>
              <a:lin ang="1350000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354778" y="560695"/>
              <a:ext cx="502259" cy="677339"/>
            </a:xfrm>
            <a:prstGeom prst="ellipse">
              <a:avLst/>
            </a:prstGeom>
            <a:solidFill>
              <a:schemeClr val="tx1"/>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7932104" y="656847"/>
              <a:ext cx="2600783" cy="485036"/>
            </a:xfrm>
            <a:prstGeom prst="rect">
              <a:avLst/>
            </a:prstGeom>
            <a:grp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PROBLEM STATEMENT</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rgbClr val="0DB329"/>
                </a:gs>
                <a:gs pos="53000">
                  <a:srgbClr val="FF0000"/>
                </a:gs>
                <a:gs pos="35000">
                  <a:srgbClr val="0DB329"/>
                </a:gs>
                <a:gs pos="16000">
                  <a:srgbClr val="C00000"/>
                </a:gs>
                <a:gs pos="94000">
                  <a:srgbClr val="0DB329"/>
                </a:gs>
              </a:gsLst>
              <a:lin ang="13500000" scaled="1"/>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rgbClr val="0DB329"/>
                </a:gs>
                <a:gs pos="53000">
                  <a:srgbClr val="FF0000"/>
                </a:gs>
                <a:gs pos="35000">
                  <a:srgbClr val="0DB329"/>
                </a:gs>
                <a:gs pos="16000">
                  <a:srgbClr val="C00000"/>
                </a:gs>
                <a:gs pos="94000">
                  <a:srgbClr val="0DB329"/>
                </a:gs>
              </a:gsLst>
              <a:lin ang="135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rgbClr val="0DB329"/>
                </a:gs>
                <a:gs pos="53000">
                  <a:srgbClr val="FF0000"/>
                </a:gs>
                <a:gs pos="35000">
                  <a:srgbClr val="0DB329"/>
                </a:gs>
                <a:gs pos="16000">
                  <a:srgbClr val="C00000"/>
                </a:gs>
                <a:gs pos="94000">
                  <a:srgbClr val="0DB329"/>
                </a:gs>
              </a:gsLst>
              <a:lin ang="1350000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chemeClr val="accent5"/>
                </a:gs>
                <a:gs pos="53000">
                  <a:srgbClr val="FF0000"/>
                </a:gs>
                <a:gs pos="35000">
                  <a:srgbClr val="00B0F0"/>
                </a:gs>
                <a:gs pos="16000">
                  <a:srgbClr val="0DB329"/>
                </a:gs>
                <a:gs pos="94000">
                  <a:srgbClr val="0DB329"/>
                </a:gs>
              </a:gsLst>
              <a:lin ang="1350000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chemeClr val="accent5"/>
                </a:gs>
                <a:gs pos="53000">
                  <a:srgbClr val="FF0000"/>
                </a:gs>
                <a:gs pos="35000">
                  <a:srgbClr val="00B0F0"/>
                </a:gs>
                <a:gs pos="16000">
                  <a:srgbClr val="0DB329"/>
                </a:gs>
                <a:gs pos="94000">
                  <a:srgbClr val="0DB329"/>
                </a:gs>
              </a:gsLst>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chemeClr val="accent5"/>
                </a:gs>
                <a:gs pos="53000">
                  <a:srgbClr val="FF0000"/>
                </a:gs>
                <a:gs pos="35000">
                  <a:srgbClr val="00B0F0"/>
                </a:gs>
                <a:gs pos="16000">
                  <a:srgbClr val="0DB329"/>
                </a:gs>
                <a:gs pos="94000">
                  <a:srgbClr val="0DB329"/>
                </a:gs>
              </a:gsLs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2000">
                  <a:schemeClr val="accent5"/>
                </a:gs>
                <a:gs pos="53000">
                  <a:srgbClr val="FF0000"/>
                </a:gs>
                <a:gs pos="35000">
                  <a:srgbClr val="00B0F0"/>
                </a:gs>
                <a:gs pos="16000">
                  <a:srgbClr val="0DB329"/>
                </a:gs>
                <a:gs pos="94000">
                  <a:srgbClr val="0DB329"/>
                </a:gs>
              </a:gsLs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508998" y="560695"/>
              <a:ext cx="502259" cy="677339"/>
            </a:xfrm>
            <a:prstGeom prst="ellipse">
              <a:avLst/>
            </a:prstGeom>
            <a:solidFill>
              <a:schemeClr val="tx1"/>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25801" y="1112346"/>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00B050"/>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00B050"/>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00B050"/>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9997" y="5515309"/>
            <a:ext cx="352449" cy="355938"/>
          </a:xfrm>
          <a:prstGeom prst="ellipse">
            <a:avLst/>
          </a:prstGeom>
          <a:solidFill>
            <a:srgbClr val="00B050"/>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6414" y="1124210"/>
            <a:ext cx="410381" cy="410381"/>
          </a:xfrm>
          <a:prstGeom prst="rect">
            <a:avLst/>
          </a:prstGeom>
          <a:effectLst/>
        </p:spPr>
      </p:pic>
      <p:sp>
        <p:nvSpPr>
          <p:cNvPr id="42" name="TextBox 41">
            <a:extLst>
              <a:ext uri="{FF2B5EF4-FFF2-40B4-BE49-F238E27FC236}">
                <a16:creationId xmlns:a16="http://schemas.microsoft.com/office/drawing/2014/main" id="{83C8540C-4E08-B9F1-2712-FC9BDE10BA38}"/>
              </a:ext>
            </a:extLst>
          </p:cNvPr>
          <p:cNvSpPr txBox="1"/>
          <p:nvPr/>
        </p:nvSpPr>
        <p:spPr>
          <a:xfrm>
            <a:off x="2402810" y="2301561"/>
            <a:ext cx="7351633" cy="1477328"/>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Technical Challenges:</a:t>
            </a:r>
          </a:p>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Emotion Detection shares a lot of challenges with detecting moving objects. Such as video identifying an object, continuous detection in complete action etc.</a:t>
            </a:r>
          </a:p>
          <a:p>
            <a:pPr algn="just"/>
            <a:endParaRPr lang="en-US" dirty="0">
              <a:solidFill>
                <a:schemeClr val="bg1"/>
              </a:solidFill>
              <a:latin typeface="Sitka Text" panose="02000505000000020004" pitchFamily="2" charset="0"/>
            </a:endParaRPr>
          </a:p>
        </p:txBody>
      </p:sp>
      <p:sp>
        <p:nvSpPr>
          <p:cNvPr id="4" name="TextBox 3">
            <a:extLst>
              <a:ext uri="{FF2B5EF4-FFF2-40B4-BE49-F238E27FC236}">
                <a16:creationId xmlns:a16="http://schemas.microsoft.com/office/drawing/2014/main" id="{063D81D6-5736-F3C1-A300-08716D71326C}"/>
              </a:ext>
            </a:extLst>
          </p:cNvPr>
          <p:cNvSpPr txBox="1"/>
          <p:nvPr/>
        </p:nvSpPr>
        <p:spPr>
          <a:xfrm>
            <a:off x="2387253" y="3793026"/>
            <a:ext cx="7463249"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latin typeface="Sitka Text" panose="02000505000000020004" pitchFamily="2" charset="0"/>
              </a:rPr>
              <a:t>Data Augmentation:</a:t>
            </a:r>
          </a:p>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As with any machine learning and deep learning algorithms. ER solution require a lot of training data. This data must include videos at various  frame rates, from various angles, with various background with people of different gender, nationalities etc.</a:t>
            </a:r>
            <a:endParaRPr lang="en-US" dirty="0"/>
          </a:p>
        </p:txBody>
      </p:sp>
    </p:spTree>
    <p:extLst>
      <p:ext uri="{BB962C8B-B14F-4D97-AF65-F5344CB8AC3E}">
        <p14:creationId xmlns:p14="http://schemas.microsoft.com/office/powerpoint/2010/main" val="11920986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4415" y="1"/>
            <a:ext cx="12256488" cy="6857999"/>
          </a:xfrm>
          <a:prstGeom prst="rect">
            <a:avLst/>
          </a:prstGeom>
          <a:solidFill>
            <a:schemeClr val="accent5">
              <a:lumMod val="50000"/>
              <a:alpha val="8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4415" y="959736"/>
            <a:ext cx="12169897" cy="4792806"/>
            <a:chOff x="3829387" y="421749"/>
            <a:chExt cx="10574548" cy="5810105"/>
          </a:xfrm>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a:off x="10674513" y="916639"/>
              <a:ext cx="3520955" cy="0"/>
            </a:xfrm>
            <a:prstGeom prst="line">
              <a:avLst/>
            </a:prstGeom>
            <a:ln>
              <a:solidFill>
                <a:srgbClr val="CC00CC"/>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110421" y="865504"/>
              <a:ext cx="3233547" cy="22258"/>
            </a:xfrm>
            <a:prstGeom prst="line">
              <a:avLst/>
            </a:prstGeom>
            <a:ln>
              <a:solidFill>
                <a:srgbClr val="CC00CC"/>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343968" y="421749"/>
              <a:ext cx="3691885" cy="932026"/>
            </a:xfrm>
            <a:prstGeom prst="roundRect">
              <a:avLst>
                <a:gd name="adj" fmla="val 50000"/>
              </a:avLst>
            </a:prstGeom>
            <a:solidFill>
              <a:srgbClr val="F567DA"/>
            </a:soli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CC00CC"/>
                </a:gs>
                <a:gs pos="50000">
                  <a:srgbClr val="C00000"/>
                </a:gs>
                <a:gs pos="25000">
                  <a:srgbClr val="CC00CC"/>
                </a:gs>
                <a:gs pos="0">
                  <a:schemeClr val="accent2">
                    <a:lumMod val="75000"/>
                  </a:schemeClr>
                </a:gs>
                <a:gs pos="100000">
                  <a:srgbClr val="CC00CC"/>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62909" y="573685"/>
              <a:ext cx="502259" cy="677339"/>
            </a:xfrm>
            <a:prstGeom prst="ellipse">
              <a:avLst/>
            </a:prstGeom>
            <a:solidFill>
              <a:srgbClr val="00B0F0"/>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508102" y="674121"/>
              <a:ext cx="2166411" cy="485036"/>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SOLUTION</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CC00CC"/>
                </a:gs>
                <a:gs pos="50000">
                  <a:srgbClr val="C00000"/>
                </a:gs>
                <a:gs pos="25000">
                  <a:srgbClr val="CC00CC"/>
                </a:gs>
                <a:gs pos="0">
                  <a:schemeClr val="accent2">
                    <a:lumMod val="75000"/>
                  </a:schemeClr>
                </a:gs>
                <a:gs pos="100000">
                  <a:srgbClr val="CC00CC"/>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CC00CC"/>
                </a:gs>
                <a:gs pos="50000">
                  <a:srgbClr val="C00000"/>
                </a:gs>
                <a:gs pos="25000">
                  <a:srgbClr val="CC00CC"/>
                </a:gs>
                <a:gs pos="0">
                  <a:schemeClr val="accent2">
                    <a:lumMod val="75000"/>
                  </a:schemeClr>
                </a:gs>
                <a:gs pos="100000">
                  <a:srgbClr val="CC00CC"/>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94000">
                  <a:srgbClr val="F567DA"/>
                </a:gs>
                <a:gs pos="73000">
                  <a:srgbClr val="C00000"/>
                </a:gs>
                <a:gs pos="25000">
                  <a:srgbClr val="F567DA"/>
                </a:gs>
                <a:gs pos="0">
                  <a:schemeClr val="accent2">
                    <a:lumMod val="75000"/>
                  </a:schemeClr>
                </a:gs>
                <a:gs pos="0">
                  <a:schemeClr val="accent1">
                    <a:lumMod val="20000"/>
                    <a:lumOff val="80000"/>
                  </a:schemeClr>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CC00CC"/>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CC00CC"/>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CC00CC"/>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CC00CC"/>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03522" y="573685"/>
              <a:ext cx="502259" cy="677339"/>
            </a:xfrm>
            <a:prstGeom prst="ellipse">
              <a:avLst/>
            </a:prstGeom>
            <a:solidFill>
              <a:srgbClr val="00B0F0"/>
            </a:soli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7225" y="1170281"/>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CC00CC"/>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CC00CC"/>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CC00CC"/>
          </a:solidFill>
          <a:ln>
            <a:solidFill>
              <a:schemeClr val="tx1"/>
            </a:solid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9997" y="5515309"/>
            <a:ext cx="352449" cy="355938"/>
          </a:xfrm>
          <a:prstGeom prst="ellipse">
            <a:avLst/>
          </a:prstGeom>
          <a:solidFill>
            <a:srgbClr val="CC00CC"/>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8569" y="1170281"/>
            <a:ext cx="410381" cy="410381"/>
          </a:xfrm>
          <a:prstGeom prst="rect">
            <a:avLst/>
          </a:prstGeom>
          <a:effectLst/>
        </p:spPr>
      </p:pic>
      <p:sp>
        <p:nvSpPr>
          <p:cNvPr id="7" name="TextBox 6">
            <a:extLst>
              <a:ext uri="{FF2B5EF4-FFF2-40B4-BE49-F238E27FC236}">
                <a16:creationId xmlns:a16="http://schemas.microsoft.com/office/drawing/2014/main" id="{F3049752-72E1-A020-6442-F8447AC0877C}"/>
              </a:ext>
            </a:extLst>
          </p:cNvPr>
          <p:cNvSpPr txBox="1"/>
          <p:nvPr/>
        </p:nvSpPr>
        <p:spPr>
          <a:xfrm>
            <a:off x="2802185" y="2298097"/>
            <a:ext cx="6814124" cy="2862322"/>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Create Your own Dataset: </a:t>
            </a:r>
          </a:p>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This is the most expensive and time consuming way, But you will end up with a data set. It’s perfectly suited for your task. Here I using 5 Data set- Angry, Happy, Neutral sad, Surprise.</a:t>
            </a:r>
          </a:p>
          <a:p>
            <a:pPr algn="just"/>
            <a:endParaRPr lang="en-US" dirty="0">
              <a:solidFill>
                <a:schemeClr val="bg1"/>
              </a:solidFill>
              <a:latin typeface="Sitka Text" panose="02000505000000020004" pitchFamily="2" charset="0"/>
            </a:endParaRPr>
          </a:p>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Combine several Dataset:</a:t>
            </a:r>
          </a:p>
          <a:p>
            <a:pPr marL="285750" indent="-285750" algn="just">
              <a:buFont typeface="Wingdings" panose="05000000000000000000" pitchFamily="2" charset="2"/>
              <a:buChar char="ü"/>
            </a:pPr>
            <a:r>
              <a:rPr lang="en-US" dirty="0">
                <a:solidFill>
                  <a:schemeClr val="bg1"/>
                </a:solidFill>
                <a:latin typeface="Sitka Text" panose="02000505000000020004" pitchFamily="2" charset="0"/>
              </a:rPr>
              <a:t>You can cross check the performance of your solution on several other datasets.</a:t>
            </a:r>
          </a:p>
          <a:p>
            <a:pPr marL="285750" indent="-285750" algn="just">
              <a:buFont typeface="Wingdings" panose="05000000000000000000" pitchFamily="2" charset="2"/>
              <a:buChar char="ü"/>
            </a:pPr>
            <a:endParaRPr lang="en-US" dirty="0">
              <a:solidFill>
                <a:schemeClr val="bg1"/>
              </a:solidFill>
              <a:latin typeface="Sitka Text" panose="02000505000000020004" pitchFamily="2" charset="0"/>
            </a:endParaRPr>
          </a:p>
        </p:txBody>
      </p:sp>
    </p:spTree>
    <p:extLst>
      <p:ext uri="{BB962C8B-B14F-4D97-AF65-F5344CB8AC3E}">
        <p14:creationId xmlns:p14="http://schemas.microsoft.com/office/powerpoint/2010/main" val="3052134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387" y="22653"/>
            <a:ext cx="12258148" cy="6858000"/>
          </a:xfrm>
          <a:prstGeom prst="rect">
            <a:avLst/>
          </a:prstGeom>
          <a:solidFill>
            <a:schemeClr val="accent5">
              <a:lumMod val="50000"/>
              <a:alpha val="89000"/>
            </a:schemeClr>
          </a:solidFill>
          <a:ln>
            <a:solidFill>
              <a:srgbClr val="8447F3"/>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935412"/>
            <a:ext cx="12169897" cy="4792806"/>
            <a:chOff x="3829387" y="421749"/>
            <a:chExt cx="10574548" cy="5810105"/>
          </a:xfrm>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flipV="1">
              <a:off x="10271155" y="916639"/>
              <a:ext cx="3924314" cy="26774"/>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070528" y="851571"/>
              <a:ext cx="3273440" cy="36191"/>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343968" y="421749"/>
              <a:ext cx="3691885" cy="932026"/>
            </a:xfrm>
            <a:prstGeom prst="roundRect">
              <a:avLst>
                <a:gd name="adj" fmla="val 50000"/>
              </a:avLst>
            </a:prstGeom>
            <a:solidFill>
              <a:srgbClr val="8447F3"/>
            </a:soli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8447F3"/>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62909"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104743" y="700895"/>
              <a:ext cx="2166411" cy="485036"/>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IMPLEMENTATION</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8447F3"/>
                </a:gs>
                <a:gs pos="0">
                  <a:srgbClr val="8447F3"/>
                </a:gs>
                <a:gs pos="100000">
                  <a:srgbClr val="00ACBE"/>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8447F3"/>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8447F3"/>
                </a:gs>
                <a:gs pos="100000">
                  <a:srgbClr val="8447F3"/>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03522"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6350" y="1105458"/>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8447F3"/>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8447F3"/>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95909" y="1112007"/>
            <a:ext cx="352449" cy="355938"/>
          </a:xfrm>
          <a:prstGeom prst="ellipse">
            <a:avLst/>
          </a:prstGeom>
          <a:solidFill>
            <a:srgbClr val="8447F3"/>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3166" y="5499857"/>
            <a:ext cx="352449" cy="355938"/>
          </a:xfrm>
          <a:prstGeom prst="ellipse">
            <a:avLst/>
          </a:prstGeom>
          <a:solidFill>
            <a:srgbClr val="8447F3"/>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651" y="1112007"/>
            <a:ext cx="410381" cy="410381"/>
          </a:xfrm>
          <a:prstGeom prst="rect">
            <a:avLst/>
          </a:prstGeom>
          <a:effectLst/>
        </p:spPr>
      </p:pic>
      <p:sp>
        <p:nvSpPr>
          <p:cNvPr id="13" name="TextBox 12">
            <a:extLst>
              <a:ext uri="{FF2B5EF4-FFF2-40B4-BE49-F238E27FC236}">
                <a16:creationId xmlns:a16="http://schemas.microsoft.com/office/drawing/2014/main" id="{A42FD965-84C9-5842-6F45-4747D15BB5FC}"/>
              </a:ext>
            </a:extLst>
          </p:cNvPr>
          <p:cNvSpPr txBox="1"/>
          <p:nvPr/>
        </p:nvSpPr>
        <p:spPr>
          <a:xfrm>
            <a:off x="2304919" y="2330028"/>
            <a:ext cx="2753410" cy="1785104"/>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solidFill>
                  <a:srgbClr val="37F0F5"/>
                </a:solidFill>
                <a:effectLst>
                  <a:outerShdw blurRad="38100" dist="38100" dir="2700000" algn="tl">
                    <a:srgbClr val="000000">
                      <a:alpha val="43137"/>
                    </a:srgbClr>
                  </a:outerShdw>
                </a:effectLst>
              </a:rPr>
              <a:t>OpenCV</a:t>
            </a:r>
          </a:p>
          <a:p>
            <a:pPr algn="just"/>
            <a:r>
              <a:rPr lang="en-US" dirty="0">
                <a:solidFill>
                  <a:schemeClr val="bg1"/>
                </a:solidFill>
                <a:latin typeface="Sitka Subheading" panose="02000505000000020004" pitchFamily="2" charset="0"/>
              </a:rPr>
              <a:t>OpenCV is the library we will be using for image transformation functions such as converting the image to grayscale.</a:t>
            </a:r>
            <a:endParaRPr lang="en-US" b="1" dirty="0">
              <a:solidFill>
                <a:schemeClr val="bg1"/>
              </a:solidFill>
              <a:effectLst>
                <a:outerShdw blurRad="38100" dist="38100" dir="2700000" algn="tl">
                  <a:srgbClr val="000000">
                    <a:alpha val="43137"/>
                  </a:srgbClr>
                </a:outerShdw>
              </a:effectLst>
              <a:latin typeface="Sitka Subheading" panose="02000505000000020004" pitchFamily="2" charset="0"/>
            </a:endParaRPr>
          </a:p>
        </p:txBody>
      </p:sp>
      <p:sp>
        <p:nvSpPr>
          <p:cNvPr id="14" name="TextBox 13">
            <a:extLst>
              <a:ext uri="{FF2B5EF4-FFF2-40B4-BE49-F238E27FC236}">
                <a16:creationId xmlns:a16="http://schemas.microsoft.com/office/drawing/2014/main" id="{CBA92C48-7BB5-718E-BB11-87036F053404}"/>
              </a:ext>
            </a:extLst>
          </p:cNvPr>
          <p:cNvSpPr txBox="1"/>
          <p:nvPr/>
        </p:nvSpPr>
        <p:spPr>
          <a:xfrm>
            <a:off x="7314996" y="4904703"/>
            <a:ext cx="3400929" cy="1785104"/>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solidFill>
                  <a:srgbClr val="F567DA"/>
                </a:solidFill>
                <a:effectLst>
                  <a:outerShdw blurRad="38100" dist="38100" dir="2700000" algn="tl">
                    <a:srgbClr val="000000">
                      <a:alpha val="43137"/>
                    </a:srgbClr>
                  </a:outerShdw>
                </a:effectLst>
              </a:rPr>
              <a:t>NumPy</a:t>
            </a:r>
          </a:p>
          <a:p>
            <a:pPr algn="just"/>
            <a:r>
              <a:rPr lang="en-US" dirty="0">
                <a:solidFill>
                  <a:schemeClr val="bg1"/>
                </a:solidFill>
                <a:latin typeface="Sitka Subheading" panose="02000505000000020004" pitchFamily="2" charset="0"/>
              </a:rPr>
              <a:t>NumPy is a library for the Python programming language. Adding support for large multi-dimensional array.</a:t>
            </a:r>
          </a:p>
          <a:p>
            <a:endParaRPr lang="en-US" b="1" dirty="0">
              <a:solidFill>
                <a:schemeClr val="accent6">
                  <a:lumMod val="20000"/>
                  <a:lumOff val="80000"/>
                </a:schemeClr>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7B28FB96-C3FE-F62A-2F48-CDE6E8BB1B8F}"/>
              </a:ext>
            </a:extLst>
          </p:cNvPr>
          <p:cNvSpPr txBox="1"/>
          <p:nvPr/>
        </p:nvSpPr>
        <p:spPr>
          <a:xfrm>
            <a:off x="5520058" y="3068123"/>
            <a:ext cx="1438323" cy="2646878"/>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rgbClr val="F9951F"/>
                </a:solidFill>
                <a:effectLst>
                  <a:outerShdw blurRad="38100" dist="38100" dir="2700000" algn="tl">
                    <a:srgbClr val="000000">
                      <a:alpha val="43137"/>
                    </a:srgbClr>
                  </a:outerShdw>
                </a:effectLst>
              </a:rPr>
              <a:t>Deep Learning</a:t>
            </a:r>
          </a:p>
          <a:p>
            <a:r>
              <a:rPr lang="en-US" dirty="0">
                <a:solidFill>
                  <a:schemeClr val="bg1"/>
                </a:solidFill>
                <a:latin typeface="Sitka Subheading" panose="02000505000000020004" pitchFamily="2" charset="0"/>
              </a:rPr>
              <a:t>Deep learning is a subset of machine learning inartificial intelligence</a:t>
            </a:r>
            <a:endParaRPr lang="en-US" b="1" dirty="0">
              <a:solidFill>
                <a:schemeClr val="bg1"/>
              </a:solidFill>
              <a:effectLst>
                <a:outerShdw blurRad="38100" dist="38100" dir="2700000" algn="tl">
                  <a:srgbClr val="000000">
                    <a:alpha val="43137"/>
                  </a:srgbClr>
                </a:outerShdw>
              </a:effectLst>
              <a:latin typeface="Sitka Subheading" panose="02000505000000020004" pitchFamily="2" charset="0"/>
            </a:endParaRPr>
          </a:p>
        </p:txBody>
      </p:sp>
      <p:sp>
        <p:nvSpPr>
          <p:cNvPr id="19" name="TextBox 18">
            <a:extLst>
              <a:ext uri="{FF2B5EF4-FFF2-40B4-BE49-F238E27FC236}">
                <a16:creationId xmlns:a16="http://schemas.microsoft.com/office/drawing/2014/main" id="{52ABCCF0-2394-B0DC-113D-73707EDB75FA}"/>
              </a:ext>
            </a:extLst>
          </p:cNvPr>
          <p:cNvSpPr txBox="1"/>
          <p:nvPr/>
        </p:nvSpPr>
        <p:spPr>
          <a:xfrm>
            <a:off x="7339556" y="2194643"/>
            <a:ext cx="2793459" cy="2339102"/>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solidFill>
                  <a:srgbClr val="FF0000"/>
                </a:solidFill>
                <a:effectLst>
                  <a:outerShdw blurRad="38100" dist="38100" dir="2700000" algn="tl">
                    <a:srgbClr val="000000">
                      <a:alpha val="43137"/>
                    </a:srgbClr>
                  </a:outerShdw>
                </a:effectLst>
              </a:rPr>
              <a:t>Python</a:t>
            </a:r>
          </a:p>
          <a:p>
            <a:r>
              <a:rPr lang="en-US" dirty="0">
                <a:solidFill>
                  <a:schemeClr val="bg1"/>
                </a:solidFill>
                <a:latin typeface="Sitka Subheading" panose="02000505000000020004" pitchFamily="2" charset="0"/>
              </a:rPr>
              <a:t>Python is a powerful is a scripting language and is very useful for solving statistical problems involving machine learning algorithms.</a:t>
            </a:r>
          </a:p>
          <a:p>
            <a:endParaRPr lang="en-US" b="1" dirty="0">
              <a:solidFill>
                <a:srgbClr val="FF0000"/>
              </a:solidFill>
              <a:effectLst>
                <a:outerShdw blurRad="38100" dist="38100" dir="2700000" algn="tl">
                  <a:srgbClr val="000000">
                    <a:alpha val="43137"/>
                  </a:srgbClr>
                </a:outerShdw>
              </a:effectLst>
            </a:endParaRPr>
          </a:p>
        </p:txBody>
      </p:sp>
      <p:sp>
        <p:nvSpPr>
          <p:cNvPr id="73" name="TextBox 72">
            <a:extLst>
              <a:ext uri="{FF2B5EF4-FFF2-40B4-BE49-F238E27FC236}">
                <a16:creationId xmlns:a16="http://schemas.microsoft.com/office/drawing/2014/main" id="{429A224D-89A5-F7C1-AB17-D4AB1EB76941}"/>
              </a:ext>
            </a:extLst>
          </p:cNvPr>
          <p:cNvSpPr txBox="1"/>
          <p:nvPr/>
        </p:nvSpPr>
        <p:spPr>
          <a:xfrm>
            <a:off x="1876077" y="4860655"/>
            <a:ext cx="3386080" cy="1785104"/>
          </a:xfrm>
          <a:prstGeom prst="rect">
            <a:avLst/>
          </a:prstGeom>
          <a:noFill/>
        </p:spPr>
        <p:txBody>
          <a:bodyPr wrap="square" rtlCol="0">
            <a:spAutoFit/>
          </a:bodyPr>
          <a:lstStyle/>
          <a:p>
            <a:pPr marL="342900" indent="-342900" algn="ctr">
              <a:buFont typeface="Wingdings" panose="05000000000000000000" pitchFamily="2" charset="2"/>
              <a:buChar char="q"/>
            </a:pPr>
            <a:r>
              <a:rPr lang="en-US" sz="2000" b="1" dirty="0">
                <a:solidFill>
                  <a:srgbClr val="FFFF00"/>
                </a:solidFill>
                <a:latin typeface="Sitka Subheading" panose="02000505000000020004" pitchFamily="2" charset="0"/>
              </a:rPr>
              <a:t>Keras</a:t>
            </a:r>
          </a:p>
          <a:p>
            <a:pPr algn="just"/>
            <a:r>
              <a:rPr lang="en-US" dirty="0">
                <a:solidFill>
                  <a:schemeClr val="bg1"/>
                </a:solidFill>
                <a:latin typeface="Sitka Subheading" panose="02000505000000020004" pitchFamily="2" charset="0"/>
              </a:rPr>
              <a:t>Keras is an open-source software library that provides a Python interface for artificial neural networks.</a:t>
            </a:r>
            <a:endParaRPr lang="en-US" b="1" dirty="0">
              <a:solidFill>
                <a:schemeClr val="bg1"/>
              </a:solidFill>
              <a:latin typeface="Sitka Subheading" panose="02000505000000020004" pitchFamily="2" charset="0"/>
            </a:endParaRPr>
          </a:p>
          <a:p>
            <a:endParaRPr lang="en-US" dirty="0"/>
          </a:p>
        </p:txBody>
      </p:sp>
    </p:spTree>
    <p:extLst>
      <p:ext uri="{BB962C8B-B14F-4D97-AF65-F5344CB8AC3E}">
        <p14:creationId xmlns:p14="http://schemas.microsoft.com/office/powerpoint/2010/main" val="274309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981" y="1"/>
            <a:ext cx="12192000" cy="6857999"/>
          </a:xfrm>
          <a:prstGeom prst="rect">
            <a:avLst/>
          </a:prstGeom>
          <a:solidFill>
            <a:schemeClr val="accent5">
              <a:lumMod val="50000"/>
              <a:alpha val="89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649852"/>
            <a:ext cx="12169897" cy="5078366"/>
            <a:chOff x="3829387" y="75578"/>
            <a:chExt cx="10574548" cy="6156276"/>
          </a:xfrm>
        </p:grpSpPr>
        <p:cxnSp>
          <p:nvCxnSpPr>
            <p:cNvPr id="13" name="Straight Connector 12">
              <a:extLst>
                <a:ext uri="{FF2B5EF4-FFF2-40B4-BE49-F238E27FC236}">
                  <a16:creationId xmlns:a16="http://schemas.microsoft.com/office/drawing/2014/main" id="{E5540343-AB18-82B3-BB4F-B944040BF656}"/>
                </a:ext>
              </a:extLst>
            </p:cNvPr>
            <p:cNvCxnSpPr>
              <a:cxnSpLocks/>
              <a:stCxn id="59" idx="2"/>
              <a:endCxn id="2" idx="6"/>
            </p:cNvCxnSpPr>
            <p:nvPr/>
          </p:nvCxnSpPr>
          <p:spPr>
            <a:xfrm flipH="1">
              <a:off x="4110421" y="534699"/>
              <a:ext cx="3235120" cy="330805"/>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B79DE1-BDC3-16E3-2372-5A600EB137B8}"/>
                </a:ext>
              </a:extLst>
            </p:cNvPr>
            <p:cNvCxnSpPr>
              <a:cxnSpLocks/>
              <a:stCxn id="95" idx="3"/>
            </p:cNvCxnSpPr>
            <p:nvPr/>
          </p:nvCxnSpPr>
          <p:spPr>
            <a:xfrm>
              <a:off x="10348713" y="539056"/>
              <a:ext cx="3978781" cy="334312"/>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177021" y="75578"/>
              <a:ext cx="3691885" cy="932026"/>
            </a:xfrm>
            <a:prstGeom prst="roundRect">
              <a:avLst>
                <a:gd name="adj" fmla="val 50000"/>
              </a:avLst>
            </a:prstGeom>
            <a:solidFill>
              <a:srgbClr val="691707"/>
            </a:soli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00000"/>
                </a:gs>
                <a:gs pos="25000">
                  <a:srgbClr val="0DB329"/>
                </a:gs>
                <a:gs pos="0">
                  <a:srgbClr val="691707"/>
                </a:gs>
                <a:gs pos="100000">
                  <a:srgbClr val="691707"/>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345541" y="196029"/>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182301" y="296538"/>
              <a:ext cx="2166411" cy="485036"/>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SAMPLE CODE</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6000">
                  <a:srgbClr val="691707"/>
                </a:gs>
                <a:gs pos="50000">
                  <a:srgbClr val="C00000"/>
                </a:gs>
                <a:gs pos="25000">
                  <a:srgbClr val="C00000"/>
                </a:gs>
                <a:gs pos="10000">
                  <a:schemeClr val="tx1">
                    <a:lumMod val="95000"/>
                    <a:lumOff val="5000"/>
                  </a:schemeClr>
                </a:gs>
                <a:gs pos="100000">
                  <a:srgbClr val="CC00CC"/>
                </a:gs>
              </a:gsLst>
              <a:lin ang="0" scaled="1"/>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00000"/>
                </a:gs>
                <a:gs pos="25000">
                  <a:srgbClr val="0DB329"/>
                </a:gs>
                <a:gs pos="0">
                  <a:srgbClr val="691707"/>
                </a:gs>
                <a:gs pos="100000">
                  <a:srgbClr val="691707"/>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6000">
                  <a:srgbClr val="691707"/>
                </a:gs>
                <a:gs pos="50000">
                  <a:srgbClr val="C00000"/>
                </a:gs>
                <a:gs pos="25000">
                  <a:srgbClr val="C00000"/>
                </a:gs>
                <a:gs pos="10000">
                  <a:schemeClr val="tx1">
                    <a:lumMod val="95000"/>
                    <a:lumOff val="5000"/>
                  </a:schemeClr>
                </a:gs>
                <a:gs pos="100000">
                  <a:srgbClr val="CC00CC"/>
                </a:gs>
              </a:gsLst>
              <a:lin ang="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6000">
                  <a:srgbClr val="691707"/>
                </a:gs>
                <a:gs pos="50000">
                  <a:srgbClr val="C00000"/>
                </a:gs>
                <a:gs pos="25000">
                  <a:srgbClr val="C00000"/>
                </a:gs>
                <a:gs pos="10000">
                  <a:schemeClr val="tx1">
                    <a:lumMod val="95000"/>
                    <a:lumOff val="5000"/>
                  </a:schemeClr>
                </a:gs>
                <a:gs pos="100000">
                  <a:srgbClr val="CC00CC"/>
                </a:gs>
              </a:gsLst>
              <a:lin ang="0" scaled="1"/>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00000"/>
                </a:gs>
                <a:gs pos="25000">
                  <a:srgbClr val="0DB329"/>
                </a:gs>
                <a:gs pos="0">
                  <a:srgbClr val="691707"/>
                </a:gs>
                <a:gs pos="100000">
                  <a:srgbClr val="691707"/>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00000"/>
                </a:gs>
                <a:gs pos="25000">
                  <a:srgbClr val="0DB329"/>
                </a:gs>
                <a:gs pos="0">
                  <a:srgbClr val="691707"/>
                </a:gs>
                <a:gs pos="100000">
                  <a:srgbClr val="691707"/>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76000">
                  <a:srgbClr val="691707"/>
                </a:gs>
                <a:gs pos="50000">
                  <a:srgbClr val="C00000"/>
                </a:gs>
                <a:gs pos="25000">
                  <a:srgbClr val="C00000"/>
                </a:gs>
                <a:gs pos="10000">
                  <a:schemeClr val="tx1">
                    <a:lumMod val="95000"/>
                    <a:lumOff val="5000"/>
                  </a:schemeClr>
                </a:gs>
                <a:gs pos="100000">
                  <a:srgbClr val="CC00CC"/>
                </a:gs>
              </a:gsLst>
              <a:lin ang="0" scaled="1"/>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266085" y="197768"/>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97622" y="826349"/>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691707"/>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691707"/>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691707"/>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3166" y="5499857"/>
            <a:ext cx="352449" cy="355938"/>
          </a:xfrm>
          <a:prstGeom prst="ellipse">
            <a:avLst/>
          </a:prstGeom>
          <a:solidFill>
            <a:srgbClr val="691707"/>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6697" y="826349"/>
            <a:ext cx="410381" cy="410381"/>
          </a:xfrm>
          <a:prstGeom prst="rect">
            <a:avLst/>
          </a:prstGeom>
          <a:effectLst/>
        </p:spPr>
      </p:pic>
      <p:sp>
        <p:nvSpPr>
          <p:cNvPr id="4" name="TextBox 3">
            <a:extLst>
              <a:ext uri="{FF2B5EF4-FFF2-40B4-BE49-F238E27FC236}">
                <a16:creationId xmlns:a16="http://schemas.microsoft.com/office/drawing/2014/main" id="{1C511B24-3AE8-3601-0942-7425DBCB6478}"/>
              </a:ext>
            </a:extLst>
          </p:cNvPr>
          <p:cNvSpPr txBox="1"/>
          <p:nvPr/>
        </p:nvSpPr>
        <p:spPr>
          <a:xfrm>
            <a:off x="2822975" y="1600960"/>
            <a:ext cx="7323906" cy="5001369"/>
          </a:xfrm>
          <a:prstGeom prst="rect">
            <a:avLst/>
          </a:prstGeom>
          <a:noFill/>
        </p:spPr>
        <p:txBody>
          <a:bodyPr wrap="square" rtlCol="0">
            <a:spAutoFit/>
          </a:bodyPr>
          <a:lstStyle/>
          <a:p>
            <a:r>
              <a:rPr lang="en-US" sz="1100" b="1" i="1" dirty="0">
                <a:solidFill>
                  <a:srgbClr val="7A0808"/>
                </a:solidFill>
                <a:effectLst>
                  <a:outerShdw blurRad="38100" dist="38100" dir="2700000" algn="tl">
                    <a:srgbClr val="000000">
                      <a:alpha val="43137"/>
                    </a:srgbClr>
                  </a:outerShdw>
                </a:effectLst>
              </a:rPr>
              <a:t>from </a:t>
            </a:r>
            <a:r>
              <a:rPr lang="en-US" sz="1100" b="1" i="1" dirty="0" err="1">
                <a:solidFill>
                  <a:srgbClr val="7A0808"/>
                </a:solidFill>
                <a:effectLst>
                  <a:outerShdw blurRad="38100" dist="38100" dir="2700000" algn="tl">
                    <a:srgbClr val="000000">
                      <a:alpha val="43137"/>
                    </a:srgbClr>
                  </a:outerShdw>
                </a:effectLst>
              </a:rPr>
              <a:t>keras.models</a:t>
            </a:r>
            <a:r>
              <a:rPr lang="en-US" sz="1100" b="1" i="1" dirty="0">
                <a:solidFill>
                  <a:srgbClr val="7A0808"/>
                </a:solidFill>
                <a:effectLst>
                  <a:outerShdw blurRad="38100" dist="38100" dir="2700000" algn="tl">
                    <a:srgbClr val="000000">
                      <a:alpha val="43137"/>
                    </a:srgbClr>
                  </a:outerShdw>
                </a:effectLst>
              </a:rPr>
              <a:t> import </a:t>
            </a:r>
            <a:r>
              <a:rPr lang="en-US" sz="1100" b="1" i="1" dirty="0" err="1">
                <a:solidFill>
                  <a:srgbClr val="7A0808"/>
                </a:solidFill>
                <a:effectLst>
                  <a:outerShdw blurRad="38100" dist="38100" dir="2700000" algn="tl">
                    <a:srgbClr val="000000">
                      <a:alpha val="43137"/>
                    </a:srgbClr>
                  </a:outerShdw>
                </a:effectLst>
              </a:rPr>
              <a:t>load_model</a:t>
            </a:r>
            <a:endParaRPr lang="en-US" sz="1100" b="1" i="1" dirty="0">
              <a:solidFill>
                <a:srgbClr val="7A0808"/>
              </a:solidFill>
              <a:effectLst>
                <a:outerShdw blurRad="38100" dist="38100" dir="2700000" algn="tl">
                  <a:srgbClr val="000000">
                    <a:alpha val="43137"/>
                  </a:srgbClr>
                </a:outerShdw>
              </a:effectLst>
            </a:endParaRPr>
          </a:p>
          <a:p>
            <a:r>
              <a:rPr lang="en-US" sz="1100" b="1" i="1" dirty="0">
                <a:solidFill>
                  <a:srgbClr val="7A0808"/>
                </a:solidFill>
                <a:effectLst>
                  <a:outerShdw blurRad="38100" dist="38100" dir="2700000" algn="tl">
                    <a:srgbClr val="000000">
                      <a:alpha val="43137"/>
                    </a:srgbClr>
                  </a:outerShdw>
                </a:effectLst>
              </a:rPr>
              <a:t>from time import sleep</a:t>
            </a:r>
          </a:p>
          <a:p>
            <a:r>
              <a:rPr lang="en-US" sz="1100" b="1" i="1" dirty="0">
                <a:solidFill>
                  <a:srgbClr val="7A0808"/>
                </a:solidFill>
                <a:effectLst>
                  <a:outerShdw blurRad="38100" dist="38100" dir="2700000" algn="tl">
                    <a:srgbClr val="000000">
                      <a:alpha val="43137"/>
                    </a:srgbClr>
                  </a:outerShdw>
                </a:effectLst>
              </a:rPr>
              <a:t>from </a:t>
            </a:r>
            <a:r>
              <a:rPr lang="en-US" sz="1100" b="1" i="1" dirty="0" err="1">
                <a:solidFill>
                  <a:srgbClr val="7A0808"/>
                </a:solidFill>
                <a:effectLst>
                  <a:outerShdw blurRad="38100" dist="38100" dir="2700000" algn="tl">
                    <a:srgbClr val="000000">
                      <a:alpha val="43137"/>
                    </a:srgbClr>
                  </a:outerShdw>
                </a:effectLst>
              </a:rPr>
              <a:t>keras.preprocessing.image</a:t>
            </a:r>
            <a:r>
              <a:rPr lang="en-US" sz="1100" b="1" i="1" dirty="0">
                <a:solidFill>
                  <a:srgbClr val="7A0808"/>
                </a:solidFill>
                <a:effectLst>
                  <a:outerShdw blurRad="38100" dist="38100" dir="2700000" algn="tl">
                    <a:srgbClr val="000000">
                      <a:alpha val="43137"/>
                    </a:srgbClr>
                  </a:outerShdw>
                </a:effectLst>
              </a:rPr>
              <a:t> import </a:t>
            </a:r>
            <a:r>
              <a:rPr lang="en-US" sz="1100" b="1" i="1" dirty="0" err="1">
                <a:solidFill>
                  <a:srgbClr val="7A0808"/>
                </a:solidFill>
                <a:effectLst>
                  <a:outerShdw blurRad="38100" dist="38100" dir="2700000" algn="tl">
                    <a:srgbClr val="000000">
                      <a:alpha val="43137"/>
                    </a:srgbClr>
                  </a:outerShdw>
                </a:effectLst>
              </a:rPr>
              <a:t>img_to_array</a:t>
            </a:r>
            <a:endParaRPr lang="en-US" sz="1100" b="1" i="1" dirty="0">
              <a:solidFill>
                <a:srgbClr val="7A0808"/>
              </a:solidFill>
              <a:effectLst>
                <a:outerShdw blurRad="38100" dist="38100" dir="2700000" algn="tl">
                  <a:srgbClr val="000000">
                    <a:alpha val="43137"/>
                  </a:srgbClr>
                </a:outerShdw>
              </a:effectLst>
            </a:endParaRPr>
          </a:p>
          <a:p>
            <a:r>
              <a:rPr lang="en-US" sz="1100" b="1" i="1" dirty="0">
                <a:solidFill>
                  <a:srgbClr val="7A0808"/>
                </a:solidFill>
                <a:effectLst>
                  <a:outerShdw blurRad="38100" dist="38100" dir="2700000" algn="tl">
                    <a:srgbClr val="000000">
                      <a:alpha val="43137"/>
                    </a:srgbClr>
                  </a:outerShdw>
                </a:effectLst>
              </a:rPr>
              <a:t>from </a:t>
            </a:r>
            <a:r>
              <a:rPr lang="en-US" sz="1100" b="1" i="1" dirty="0" err="1">
                <a:solidFill>
                  <a:srgbClr val="7A0808"/>
                </a:solidFill>
                <a:effectLst>
                  <a:outerShdw blurRad="38100" dist="38100" dir="2700000" algn="tl">
                    <a:srgbClr val="000000">
                      <a:alpha val="43137"/>
                    </a:srgbClr>
                  </a:outerShdw>
                </a:effectLst>
              </a:rPr>
              <a:t>keras.preprocessing</a:t>
            </a:r>
            <a:r>
              <a:rPr lang="en-US" sz="1100" b="1" i="1" dirty="0">
                <a:solidFill>
                  <a:srgbClr val="7A0808"/>
                </a:solidFill>
                <a:effectLst>
                  <a:outerShdw blurRad="38100" dist="38100" dir="2700000" algn="tl">
                    <a:srgbClr val="000000">
                      <a:alpha val="43137"/>
                    </a:srgbClr>
                  </a:outerShdw>
                </a:effectLst>
              </a:rPr>
              <a:t> import image</a:t>
            </a:r>
          </a:p>
          <a:p>
            <a:r>
              <a:rPr lang="en-US" sz="1100" b="1" i="1" dirty="0">
                <a:solidFill>
                  <a:srgbClr val="7A0808"/>
                </a:solidFill>
                <a:effectLst>
                  <a:outerShdw blurRad="38100" dist="38100" dir="2700000" algn="tl">
                    <a:srgbClr val="000000">
                      <a:alpha val="43137"/>
                    </a:srgbClr>
                  </a:outerShdw>
                </a:effectLst>
              </a:rPr>
              <a:t>import cv2</a:t>
            </a:r>
          </a:p>
          <a:p>
            <a:r>
              <a:rPr lang="en-US" sz="1100" b="1" i="1" dirty="0">
                <a:solidFill>
                  <a:srgbClr val="7A0808"/>
                </a:solidFill>
                <a:effectLst>
                  <a:outerShdw blurRad="38100" dist="38100" dir="2700000" algn="tl">
                    <a:srgbClr val="000000">
                      <a:alpha val="43137"/>
                    </a:srgbClr>
                  </a:outerShdw>
                </a:effectLst>
              </a:rPr>
              <a:t>import </a:t>
            </a:r>
            <a:r>
              <a:rPr lang="en-US" sz="1100" b="1" i="1" dirty="0" err="1">
                <a:solidFill>
                  <a:srgbClr val="7A0808"/>
                </a:solidFill>
                <a:effectLst>
                  <a:outerShdw blurRad="38100" dist="38100" dir="2700000" algn="tl">
                    <a:srgbClr val="000000">
                      <a:alpha val="43137"/>
                    </a:srgbClr>
                  </a:outerShdw>
                </a:effectLst>
              </a:rPr>
              <a:t>numpy</a:t>
            </a:r>
            <a:r>
              <a:rPr lang="en-US" sz="1100" b="1" i="1" dirty="0">
                <a:solidFill>
                  <a:srgbClr val="7A0808"/>
                </a:solidFill>
                <a:effectLst>
                  <a:outerShdw blurRad="38100" dist="38100" dir="2700000" algn="tl">
                    <a:srgbClr val="000000">
                      <a:alpha val="43137"/>
                    </a:srgbClr>
                  </a:outerShdw>
                </a:effectLst>
              </a:rPr>
              <a:t> as np</a:t>
            </a:r>
          </a:p>
          <a:p>
            <a:r>
              <a:rPr lang="en-US" sz="1100" b="1" i="1" dirty="0" err="1">
                <a:solidFill>
                  <a:srgbClr val="7A0808"/>
                </a:solidFill>
                <a:effectLst>
                  <a:outerShdw blurRad="38100" dist="38100" dir="2700000" algn="tl">
                    <a:srgbClr val="000000">
                      <a:alpha val="43137"/>
                    </a:srgbClr>
                  </a:outerShdw>
                </a:effectLst>
              </a:rPr>
              <a:t>face_classifier</a:t>
            </a:r>
            <a:r>
              <a:rPr lang="en-US" sz="1100" b="1" i="1" dirty="0">
                <a:solidFill>
                  <a:srgbClr val="7A0808"/>
                </a:solidFill>
                <a:effectLst>
                  <a:outerShdw blurRad="38100" dist="38100" dir="2700000" algn="tl">
                    <a:srgbClr val="000000">
                      <a:alpha val="43137"/>
                    </a:srgbClr>
                  </a:outerShdw>
                </a:effectLst>
              </a:rPr>
              <a:t> = cv2.CascadeClassifier('./haarcascade_frontalface_default.xml’)</a:t>
            </a:r>
          </a:p>
          <a:p>
            <a:r>
              <a:rPr lang="en-US" sz="1100" b="1" i="1" dirty="0">
                <a:solidFill>
                  <a:srgbClr val="7A0808"/>
                </a:solidFill>
                <a:effectLst>
                  <a:outerShdw blurRad="38100" dist="38100" dir="2700000" algn="tl">
                    <a:srgbClr val="000000">
                      <a:alpha val="43137"/>
                    </a:srgbClr>
                  </a:outerShdw>
                </a:effectLst>
              </a:rPr>
              <a:t>classifier =</a:t>
            </a:r>
            <a:r>
              <a:rPr lang="en-US" sz="1100" b="1" i="1" dirty="0" err="1">
                <a:solidFill>
                  <a:srgbClr val="7A0808"/>
                </a:solidFill>
                <a:effectLst>
                  <a:outerShdw blurRad="38100" dist="38100" dir="2700000" algn="tl">
                    <a:srgbClr val="000000">
                      <a:alpha val="43137"/>
                    </a:srgbClr>
                  </a:outerShdw>
                </a:effectLst>
              </a:rPr>
              <a:t>load_model</a:t>
            </a:r>
            <a:r>
              <a:rPr lang="en-US" sz="1100" b="1" i="1" dirty="0">
                <a:solidFill>
                  <a:srgbClr val="7A0808"/>
                </a:solidFill>
                <a:effectLst>
                  <a:outerShdw blurRad="38100" dist="38100" dir="2700000" algn="tl">
                    <a:srgbClr val="000000">
                      <a:alpha val="43137"/>
                    </a:srgbClr>
                  </a:outerShdw>
                </a:effectLst>
              </a:rPr>
              <a:t>('./Emotion_Detection.h5’)</a:t>
            </a:r>
          </a:p>
          <a:p>
            <a:r>
              <a:rPr lang="en-US" sz="1100" b="1" i="1" dirty="0" err="1">
                <a:solidFill>
                  <a:srgbClr val="7A0808"/>
                </a:solidFill>
                <a:effectLst>
                  <a:outerShdw blurRad="38100" dist="38100" dir="2700000" algn="tl">
                    <a:srgbClr val="000000">
                      <a:alpha val="43137"/>
                    </a:srgbClr>
                  </a:outerShdw>
                </a:effectLst>
              </a:rPr>
              <a:t>class_labels</a:t>
            </a:r>
            <a:r>
              <a:rPr lang="en-US" sz="1100" b="1" i="1" dirty="0">
                <a:solidFill>
                  <a:srgbClr val="7A0808"/>
                </a:solidFill>
                <a:effectLst>
                  <a:outerShdw blurRad="38100" dist="38100" dir="2700000" algn="tl">
                    <a:srgbClr val="000000">
                      <a:alpha val="43137"/>
                    </a:srgbClr>
                  </a:outerShdw>
                </a:effectLst>
              </a:rPr>
              <a:t> = ['</a:t>
            </a:r>
            <a:r>
              <a:rPr lang="en-US" sz="1100" b="1" i="1" dirty="0" err="1">
                <a:solidFill>
                  <a:srgbClr val="7A0808"/>
                </a:solidFill>
                <a:effectLst>
                  <a:outerShdw blurRad="38100" dist="38100" dir="2700000" algn="tl">
                    <a:srgbClr val="000000">
                      <a:alpha val="43137"/>
                    </a:srgbClr>
                  </a:outerShdw>
                </a:effectLst>
              </a:rPr>
              <a:t>Angry','Happy','Neutral','Sad','Surprise</a:t>
            </a:r>
            <a:r>
              <a:rPr lang="en-US" sz="1100" b="1" i="1" dirty="0">
                <a:solidFill>
                  <a:srgbClr val="7A0808"/>
                </a:solidFill>
                <a:effectLst>
                  <a:outerShdw blurRad="38100" dist="38100" dir="2700000" algn="tl">
                    <a:srgbClr val="000000">
                      <a:alpha val="43137"/>
                    </a:srgbClr>
                  </a:outerShdw>
                </a:effectLst>
              </a:rPr>
              <a:t>’]</a:t>
            </a:r>
          </a:p>
          <a:p>
            <a:r>
              <a:rPr lang="en-US" sz="1100" b="1" i="1" dirty="0">
                <a:solidFill>
                  <a:srgbClr val="7A0808"/>
                </a:solidFill>
                <a:effectLst>
                  <a:outerShdw blurRad="38100" dist="38100" dir="2700000" algn="tl">
                    <a:srgbClr val="000000">
                      <a:alpha val="43137"/>
                    </a:srgbClr>
                  </a:outerShdw>
                </a:effectLst>
              </a:rPr>
              <a:t>cap = cv2.VideoCapture(0)</a:t>
            </a:r>
          </a:p>
          <a:p>
            <a:r>
              <a:rPr lang="en-US" sz="1100" b="1" i="1" dirty="0">
                <a:solidFill>
                  <a:srgbClr val="7A0808"/>
                </a:solidFill>
                <a:effectLst>
                  <a:outerShdw blurRad="38100" dist="38100" dir="2700000" algn="tl">
                    <a:srgbClr val="000000">
                      <a:alpha val="43137"/>
                    </a:srgbClr>
                  </a:outerShdw>
                </a:effectLst>
              </a:rPr>
              <a:t>while True:    </a:t>
            </a:r>
          </a:p>
          <a:p>
            <a:r>
              <a:rPr lang="en-US" sz="1100" b="1" i="1" dirty="0">
                <a:solidFill>
                  <a:srgbClr val="7A0808"/>
                </a:solidFill>
                <a:effectLst>
                  <a:outerShdw blurRad="38100" dist="38100" dir="2700000" algn="tl">
                    <a:srgbClr val="000000">
                      <a:alpha val="43137"/>
                    </a:srgbClr>
                  </a:outerShdw>
                </a:effectLst>
              </a:rPr>
              <a:t>         # Grab a single frame of video    </a:t>
            </a:r>
          </a:p>
          <a:p>
            <a:r>
              <a:rPr lang="en-US" sz="1100" b="1" i="1" dirty="0">
                <a:solidFill>
                  <a:srgbClr val="7A0808"/>
                </a:solidFill>
                <a:effectLst>
                  <a:outerShdw blurRad="38100" dist="38100" dir="2700000" algn="tl">
                    <a:srgbClr val="000000">
                      <a:alpha val="43137"/>
                    </a:srgbClr>
                  </a:outerShdw>
                </a:effectLst>
              </a:rPr>
              <a:t>         ret, frame = </a:t>
            </a:r>
            <a:r>
              <a:rPr lang="en-US" sz="1100" b="1" i="1" dirty="0" err="1">
                <a:solidFill>
                  <a:srgbClr val="7A0808"/>
                </a:solidFill>
                <a:effectLst>
                  <a:outerShdw blurRad="38100" dist="38100" dir="2700000" algn="tl">
                    <a:srgbClr val="000000">
                      <a:alpha val="43137"/>
                    </a:srgbClr>
                  </a:outerShdw>
                </a:effectLst>
              </a:rPr>
              <a:t>cap.read</a:t>
            </a:r>
            <a:r>
              <a:rPr lang="en-US" sz="1100" b="1" i="1" dirty="0">
                <a:solidFill>
                  <a:srgbClr val="7A0808"/>
                </a:solidFill>
                <a:effectLst>
                  <a:outerShdw blurRad="38100" dist="38100" dir="2700000" algn="tl">
                    <a:srgbClr val="000000">
                      <a:alpha val="43137"/>
                    </a:srgbClr>
                  </a:outerShdw>
                </a:effectLst>
              </a:rPr>
              <a:t>()    labels = []    gray = cv2.cvtColor(frame,cv2.COLOR_BGR2GRAY)</a:t>
            </a:r>
          </a:p>
          <a:p>
            <a:r>
              <a:rPr lang="en-US" sz="1100" b="1" i="1" dirty="0">
                <a:solidFill>
                  <a:srgbClr val="7A0808"/>
                </a:solidFill>
                <a:effectLst>
                  <a:outerShdw blurRad="38100" dist="38100" dir="2700000" algn="tl">
                    <a:srgbClr val="000000">
                      <a:alpha val="43137"/>
                    </a:srgbClr>
                  </a:outerShdw>
                </a:effectLst>
              </a:rPr>
              <a:t>         faces = </a:t>
            </a:r>
            <a:r>
              <a:rPr lang="en-US" sz="1100" b="1" i="1" dirty="0" err="1">
                <a:solidFill>
                  <a:srgbClr val="7A0808"/>
                </a:solidFill>
                <a:effectLst>
                  <a:outerShdw blurRad="38100" dist="38100" dir="2700000" algn="tl">
                    <a:srgbClr val="000000">
                      <a:alpha val="43137"/>
                    </a:srgbClr>
                  </a:outerShdw>
                </a:effectLst>
              </a:rPr>
              <a:t>face_classifier.detectMultiScale</a:t>
            </a:r>
            <a:r>
              <a:rPr lang="en-US" sz="1100" b="1" i="1" dirty="0">
                <a:solidFill>
                  <a:srgbClr val="7A0808"/>
                </a:solidFill>
                <a:effectLst>
                  <a:outerShdw blurRad="38100" dist="38100" dir="2700000" algn="tl">
                    <a:srgbClr val="000000">
                      <a:alpha val="43137"/>
                    </a:srgbClr>
                  </a:outerShdw>
                </a:effectLst>
              </a:rPr>
              <a:t>(gray,1.3,5)    </a:t>
            </a:r>
          </a:p>
          <a:p>
            <a:r>
              <a:rPr lang="en-US" sz="1100" b="1" i="1" dirty="0">
                <a:solidFill>
                  <a:srgbClr val="7A0808"/>
                </a:solidFill>
                <a:effectLst>
                  <a:outerShdw blurRad="38100" dist="38100" dir="2700000" algn="tl">
                    <a:srgbClr val="000000">
                      <a:alpha val="43137"/>
                    </a:srgbClr>
                  </a:outerShdw>
                </a:effectLst>
              </a:rPr>
              <a:t>for (</a:t>
            </a:r>
            <a:r>
              <a:rPr lang="en-US" sz="1100" b="1" i="1" dirty="0" err="1">
                <a:solidFill>
                  <a:srgbClr val="7A0808"/>
                </a:solidFill>
                <a:effectLst>
                  <a:outerShdw blurRad="38100" dist="38100" dir="2700000" algn="tl">
                    <a:srgbClr val="000000">
                      <a:alpha val="43137"/>
                    </a:srgbClr>
                  </a:outerShdw>
                </a:effectLst>
              </a:rPr>
              <a:t>x,y,w,h</a:t>
            </a:r>
            <a:r>
              <a:rPr lang="en-US" sz="1100" b="1" i="1" dirty="0">
                <a:solidFill>
                  <a:srgbClr val="7A0808"/>
                </a:solidFill>
                <a:effectLst>
                  <a:outerShdw blurRad="38100" dist="38100" dir="2700000" algn="tl">
                    <a:srgbClr val="000000">
                      <a:alpha val="43137"/>
                    </a:srgbClr>
                  </a:outerShdw>
                </a:effectLst>
              </a:rPr>
              <a:t>) in faces:       </a:t>
            </a:r>
          </a:p>
          <a:p>
            <a:r>
              <a:rPr lang="en-US" sz="1100" b="1" i="1" dirty="0">
                <a:solidFill>
                  <a:srgbClr val="7A0808"/>
                </a:solidFill>
                <a:effectLst>
                  <a:outerShdw blurRad="38100" dist="38100" dir="2700000" algn="tl">
                    <a:srgbClr val="000000">
                      <a:alpha val="43137"/>
                    </a:srgbClr>
                  </a:outerShdw>
                </a:effectLst>
              </a:rPr>
              <a:t>         cv2.rectangle(frame,(</a:t>
            </a:r>
            <a:r>
              <a:rPr lang="en-US" sz="1100" b="1" i="1" dirty="0" err="1">
                <a:solidFill>
                  <a:srgbClr val="7A0808"/>
                </a:solidFill>
                <a:effectLst>
                  <a:outerShdw blurRad="38100" dist="38100" dir="2700000" algn="tl">
                    <a:srgbClr val="000000">
                      <a:alpha val="43137"/>
                    </a:srgbClr>
                  </a:outerShdw>
                </a:effectLst>
              </a:rPr>
              <a:t>x,y</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x+w,y+h</a:t>
            </a:r>
            <a:r>
              <a:rPr lang="en-US" sz="1100" b="1" i="1" dirty="0">
                <a:solidFill>
                  <a:srgbClr val="7A0808"/>
                </a:solidFill>
                <a:effectLst>
                  <a:outerShdw blurRad="38100" dist="38100" dir="2700000" algn="tl">
                    <a:srgbClr val="000000">
                      <a:alpha val="43137"/>
                    </a:srgbClr>
                  </a:outerShdw>
                </a:effectLst>
              </a:rPr>
              <a:t>),(255,0,0),2)        </a:t>
            </a:r>
          </a:p>
          <a:p>
            <a:r>
              <a:rPr lang="en-US" sz="1100" b="1" i="1" dirty="0">
                <a:solidFill>
                  <a:srgbClr val="7A0808"/>
                </a:solidFill>
                <a:effectLst>
                  <a:outerShdw blurRad="38100" dist="38100" dir="2700000" algn="tl">
                    <a:srgbClr val="000000">
                      <a:alpha val="43137"/>
                    </a:srgbClr>
                  </a:outerShdw>
                </a:effectLst>
              </a:rPr>
              <a:t>         </a:t>
            </a:r>
            <a:r>
              <a:rPr lang="en-US" sz="1100" b="1" i="1" dirty="0" err="1">
                <a:solidFill>
                  <a:srgbClr val="7A0808"/>
                </a:solidFill>
                <a:effectLst>
                  <a:outerShdw blurRad="38100" dist="38100" dir="2700000" algn="tl">
                    <a:srgbClr val="000000">
                      <a:alpha val="43137"/>
                    </a:srgbClr>
                  </a:outerShdw>
                </a:effectLst>
              </a:rPr>
              <a:t>roi_gray</a:t>
            </a:r>
            <a:r>
              <a:rPr lang="en-US" sz="1100" b="1" i="1" dirty="0">
                <a:solidFill>
                  <a:srgbClr val="7A0808"/>
                </a:solidFill>
                <a:effectLst>
                  <a:outerShdw blurRad="38100" dist="38100" dir="2700000" algn="tl">
                    <a:srgbClr val="000000">
                      <a:alpha val="43137"/>
                    </a:srgbClr>
                  </a:outerShdw>
                </a:effectLst>
              </a:rPr>
              <a:t> = gray[</a:t>
            </a:r>
            <a:r>
              <a:rPr lang="en-US" sz="1100" b="1" i="1" dirty="0" err="1">
                <a:solidFill>
                  <a:srgbClr val="7A0808"/>
                </a:solidFill>
                <a:effectLst>
                  <a:outerShdw blurRad="38100" dist="38100" dir="2700000" algn="tl">
                    <a:srgbClr val="000000">
                      <a:alpha val="43137"/>
                    </a:srgbClr>
                  </a:outerShdw>
                </a:effectLst>
              </a:rPr>
              <a:t>y:y+h,x:x+w</a:t>
            </a:r>
            <a:r>
              <a:rPr lang="en-US" sz="1100" b="1" i="1" dirty="0">
                <a:solidFill>
                  <a:srgbClr val="7A0808"/>
                </a:solidFill>
                <a:effectLst>
                  <a:outerShdw blurRad="38100" dist="38100" dir="2700000" algn="tl">
                    <a:srgbClr val="000000">
                      <a:alpha val="43137"/>
                    </a:srgbClr>
                  </a:outerShdw>
                </a:effectLst>
              </a:rPr>
              <a:t>]        </a:t>
            </a:r>
            <a:r>
              <a:rPr lang="en-US" sz="1100" b="1" i="1" dirty="0" err="1">
                <a:solidFill>
                  <a:srgbClr val="7A0808"/>
                </a:solidFill>
                <a:effectLst>
                  <a:outerShdw blurRad="38100" dist="38100" dir="2700000" algn="tl">
                    <a:srgbClr val="000000">
                      <a:alpha val="43137"/>
                    </a:srgbClr>
                  </a:outerShdw>
                </a:effectLst>
              </a:rPr>
              <a:t>roi_gray</a:t>
            </a:r>
            <a:r>
              <a:rPr lang="en-US" sz="1100" b="1" i="1" dirty="0">
                <a:solidFill>
                  <a:srgbClr val="7A0808"/>
                </a:solidFill>
                <a:effectLst>
                  <a:outerShdw blurRad="38100" dist="38100" dir="2700000" algn="tl">
                    <a:srgbClr val="000000">
                      <a:alpha val="43137"/>
                    </a:srgbClr>
                  </a:outerShdw>
                </a:effectLst>
              </a:rPr>
              <a:t> = cv2.resize(</a:t>
            </a:r>
            <a:r>
              <a:rPr lang="en-US" sz="1100" b="1" i="1" dirty="0" err="1">
                <a:solidFill>
                  <a:srgbClr val="7A0808"/>
                </a:solidFill>
                <a:effectLst>
                  <a:outerShdw blurRad="38100" dist="38100" dir="2700000" algn="tl">
                    <a:srgbClr val="000000">
                      <a:alpha val="43137"/>
                    </a:srgbClr>
                  </a:outerShdw>
                </a:effectLst>
              </a:rPr>
              <a:t>roi_gray</a:t>
            </a:r>
            <a:r>
              <a:rPr lang="en-US" sz="1100" b="1" i="1" dirty="0">
                <a:solidFill>
                  <a:srgbClr val="7A0808"/>
                </a:solidFill>
                <a:effectLst>
                  <a:outerShdw blurRad="38100" dist="38100" dir="2700000" algn="tl">
                    <a:srgbClr val="000000">
                      <a:alpha val="43137"/>
                    </a:srgbClr>
                  </a:outerShdw>
                </a:effectLst>
              </a:rPr>
              <a:t>,(48,48),interpolation=cv2.INTER_AREA)       </a:t>
            </a:r>
          </a:p>
          <a:p>
            <a:r>
              <a:rPr lang="en-US" sz="1100" b="1" i="1" dirty="0">
                <a:solidFill>
                  <a:srgbClr val="7A0808"/>
                </a:solidFill>
                <a:effectLst>
                  <a:outerShdw blurRad="38100" dist="38100" dir="2700000" algn="tl">
                    <a:srgbClr val="000000">
                      <a:alpha val="43137"/>
                    </a:srgbClr>
                  </a:outerShdw>
                </a:effectLst>
              </a:rPr>
              <a:t> if     </a:t>
            </a:r>
          </a:p>
          <a:p>
            <a:r>
              <a:rPr lang="en-US" sz="1100" b="1" i="1" dirty="0" err="1">
                <a:solidFill>
                  <a:srgbClr val="7A0808"/>
                </a:solidFill>
                <a:effectLst>
                  <a:outerShdw blurRad="38100" dist="38100" dir="2700000" algn="tl">
                    <a:srgbClr val="000000">
                      <a:alpha val="43137"/>
                    </a:srgbClr>
                  </a:outerShdw>
                </a:effectLst>
              </a:rPr>
              <a:t>np.sum</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roi_gray</a:t>
            </a:r>
            <a:r>
              <a:rPr lang="en-US" sz="1100" b="1" i="1" dirty="0">
                <a:solidFill>
                  <a:srgbClr val="7A0808"/>
                </a:solidFill>
                <a:effectLst>
                  <a:outerShdw blurRad="38100" dist="38100" dir="2700000" algn="tl">
                    <a:srgbClr val="000000">
                      <a:alpha val="43137"/>
                    </a:srgbClr>
                  </a:outerShdw>
                </a:effectLst>
              </a:rPr>
              <a:t>])!=0:            </a:t>
            </a:r>
            <a:r>
              <a:rPr lang="en-US" sz="1100" b="1" i="1" dirty="0" err="1">
                <a:solidFill>
                  <a:srgbClr val="7A0808"/>
                </a:solidFill>
                <a:effectLst>
                  <a:outerShdw blurRad="38100" dist="38100" dir="2700000" algn="tl">
                    <a:srgbClr val="000000">
                      <a:alpha val="43137"/>
                    </a:srgbClr>
                  </a:outerShdw>
                </a:effectLst>
              </a:rPr>
              <a:t>roi</a:t>
            </a:r>
            <a:r>
              <a:rPr lang="en-US" sz="1100" b="1" i="1" dirty="0">
                <a:solidFill>
                  <a:srgbClr val="7A0808"/>
                </a:solidFill>
                <a:effectLst>
                  <a:outerShdw blurRad="38100" dist="38100" dir="2700000" algn="tl">
                    <a:srgbClr val="000000">
                      <a:alpha val="43137"/>
                    </a:srgbClr>
                  </a:outerShdw>
                </a:effectLst>
              </a:rPr>
              <a:t> = </a:t>
            </a:r>
            <a:r>
              <a:rPr lang="en-US" sz="1100" b="1" i="1" dirty="0" err="1">
                <a:solidFill>
                  <a:srgbClr val="7A0808"/>
                </a:solidFill>
                <a:effectLst>
                  <a:outerShdw blurRad="38100" dist="38100" dir="2700000" algn="tl">
                    <a:srgbClr val="000000">
                      <a:alpha val="43137"/>
                    </a:srgbClr>
                  </a:outerShdw>
                </a:effectLst>
              </a:rPr>
              <a:t>roi_gray.astype</a:t>
            </a:r>
            <a:r>
              <a:rPr lang="en-US" sz="1100" b="1" i="1" dirty="0">
                <a:solidFill>
                  <a:srgbClr val="7A0808"/>
                </a:solidFill>
                <a:effectLst>
                  <a:outerShdw blurRad="38100" dist="38100" dir="2700000" algn="tl">
                    <a:srgbClr val="000000">
                      <a:alpha val="43137"/>
                    </a:srgbClr>
                  </a:outerShdw>
                </a:effectLst>
              </a:rPr>
              <a:t>('float')/255.0            </a:t>
            </a:r>
            <a:r>
              <a:rPr lang="en-US" sz="1100" b="1" i="1" dirty="0" err="1">
                <a:solidFill>
                  <a:srgbClr val="7A0808"/>
                </a:solidFill>
                <a:effectLst>
                  <a:outerShdw blurRad="38100" dist="38100" dir="2700000" algn="tl">
                    <a:srgbClr val="000000">
                      <a:alpha val="43137"/>
                    </a:srgbClr>
                  </a:outerShdw>
                </a:effectLst>
              </a:rPr>
              <a:t>roi</a:t>
            </a:r>
            <a:r>
              <a:rPr lang="en-US" sz="1100" b="1" i="1" dirty="0">
                <a:solidFill>
                  <a:srgbClr val="7A0808"/>
                </a:solidFill>
                <a:effectLst>
                  <a:outerShdw blurRad="38100" dist="38100" dir="2700000" algn="tl">
                    <a:srgbClr val="000000">
                      <a:alpha val="43137"/>
                    </a:srgbClr>
                  </a:outerShdw>
                </a:effectLst>
              </a:rPr>
              <a:t> = </a:t>
            </a:r>
            <a:r>
              <a:rPr lang="en-US" sz="1100" b="1" i="1" dirty="0" err="1">
                <a:solidFill>
                  <a:srgbClr val="7A0808"/>
                </a:solidFill>
                <a:effectLst>
                  <a:outerShdw blurRad="38100" dist="38100" dir="2700000" algn="tl">
                    <a:srgbClr val="000000">
                      <a:alpha val="43137"/>
                    </a:srgbClr>
                  </a:outerShdw>
                </a:effectLst>
              </a:rPr>
              <a:t>img_to_array</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roi</a:t>
            </a:r>
            <a:r>
              <a:rPr lang="en-US" sz="1100" b="1" i="1" dirty="0">
                <a:solidFill>
                  <a:srgbClr val="7A0808"/>
                </a:solidFill>
                <a:effectLst>
                  <a:outerShdw blurRad="38100" dist="38100" dir="2700000" algn="tl">
                    <a:srgbClr val="000000">
                      <a:alpha val="43137"/>
                    </a:srgbClr>
                  </a:outerShdw>
                </a:effectLst>
              </a:rPr>
              <a:t>)            </a:t>
            </a:r>
            <a:r>
              <a:rPr lang="en-US" sz="1100" b="1" i="1" dirty="0" err="1">
                <a:solidFill>
                  <a:srgbClr val="7A0808"/>
                </a:solidFill>
                <a:effectLst>
                  <a:outerShdw blurRad="38100" dist="38100" dir="2700000" algn="tl">
                    <a:srgbClr val="000000">
                      <a:alpha val="43137"/>
                    </a:srgbClr>
                  </a:outerShdw>
                </a:effectLst>
              </a:rPr>
              <a:t>roi</a:t>
            </a:r>
            <a:r>
              <a:rPr lang="en-US" sz="1100" b="1" i="1" dirty="0">
                <a:solidFill>
                  <a:srgbClr val="7A0808"/>
                </a:solidFill>
                <a:effectLst>
                  <a:outerShdw blurRad="38100" dist="38100" dir="2700000" algn="tl">
                    <a:srgbClr val="000000">
                      <a:alpha val="43137"/>
                    </a:srgbClr>
                  </a:outerShdw>
                </a:effectLst>
              </a:rPr>
              <a:t> = </a:t>
            </a:r>
            <a:r>
              <a:rPr lang="en-US" sz="1100" b="1" i="1" dirty="0" err="1">
                <a:solidFill>
                  <a:srgbClr val="7A0808"/>
                </a:solidFill>
                <a:effectLst>
                  <a:outerShdw blurRad="38100" dist="38100" dir="2700000" algn="tl">
                    <a:srgbClr val="000000">
                      <a:alpha val="43137"/>
                    </a:srgbClr>
                  </a:outerShdw>
                </a:effectLst>
              </a:rPr>
              <a:t>np.expand_dims</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roi,axis</a:t>
            </a:r>
            <a:r>
              <a:rPr lang="en-US" sz="1100" b="1" i="1" dirty="0">
                <a:solidFill>
                  <a:srgbClr val="7A0808"/>
                </a:solidFill>
                <a:effectLst>
                  <a:outerShdw blurRad="38100" dist="38100" dir="2700000" algn="tl">
                    <a:srgbClr val="000000">
                      <a:alpha val="43137"/>
                    </a:srgbClr>
                  </a:outerShdw>
                </a:effectLst>
              </a:rPr>
              <a:t>=0)        # make a prediction on the ROI, then lookup the class            preds = </a:t>
            </a:r>
            <a:r>
              <a:rPr lang="en-US" sz="1100" b="1" i="1" dirty="0" err="1">
                <a:solidFill>
                  <a:srgbClr val="7A0808"/>
                </a:solidFill>
                <a:effectLst>
                  <a:outerShdw blurRad="38100" dist="38100" dir="2700000" algn="tl">
                    <a:srgbClr val="000000">
                      <a:alpha val="43137"/>
                    </a:srgbClr>
                  </a:outerShdw>
                </a:effectLst>
              </a:rPr>
              <a:t>classifier.predict</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roi</a:t>
            </a:r>
            <a:r>
              <a:rPr lang="en-US" sz="1100" b="1" i="1" dirty="0">
                <a:solidFill>
                  <a:srgbClr val="7A0808"/>
                </a:solidFill>
                <a:effectLst>
                  <a:outerShdw blurRad="38100" dist="38100" dir="2700000" algn="tl">
                    <a:srgbClr val="000000">
                      <a:alpha val="43137"/>
                    </a:srgbClr>
                  </a:outerShdw>
                </a:effectLst>
              </a:rPr>
              <a:t>)[0]            print("\</a:t>
            </a:r>
            <a:r>
              <a:rPr lang="en-US" sz="1100" b="1" i="1" dirty="0" err="1">
                <a:solidFill>
                  <a:srgbClr val="7A0808"/>
                </a:solidFill>
                <a:effectLst>
                  <a:outerShdw blurRad="38100" dist="38100" dir="2700000" algn="tl">
                    <a:srgbClr val="000000">
                      <a:alpha val="43137"/>
                    </a:srgbClr>
                  </a:outerShdw>
                </a:effectLst>
              </a:rPr>
              <a:t>nprediction</a:t>
            </a:r>
            <a:r>
              <a:rPr lang="en-US" sz="1100" b="1" i="1" dirty="0">
                <a:solidFill>
                  <a:srgbClr val="7A0808"/>
                </a:solidFill>
                <a:effectLst>
                  <a:outerShdw blurRad="38100" dist="38100" dir="2700000" algn="tl">
                    <a:srgbClr val="000000">
                      <a:alpha val="43137"/>
                    </a:srgbClr>
                  </a:outerShdw>
                </a:effectLst>
              </a:rPr>
              <a:t> = ",preds)            label=</a:t>
            </a:r>
            <a:r>
              <a:rPr lang="en-US" sz="1100" b="1" i="1" dirty="0" err="1">
                <a:solidFill>
                  <a:srgbClr val="7A0808"/>
                </a:solidFill>
                <a:effectLst>
                  <a:outerShdw blurRad="38100" dist="38100" dir="2700000" algn="tl">
                    <a:srgbClr val="000000">
                      <a:alpha val="43137"/>
                    </a:srgbClr>
                  </a:outerShdw>
                </a:effectLst>
              </a:rPr>
              <a:t>class_labels</a:t>
            </a:r>
            <a:r>
              <a:rPr lang="en-US" sz="1100" b="1" i="1" dirty="0">
                <a:solidFill>
                  <a:srgbClr val="7A0808"/>
                </a:solidFill>
                <a:effectLst>
                  <a:outerShdw blurRad="38100" dist="38100" dir="2700000" algn="tl">
                    <a:srgbClr val="000000">
                      <a:alpha val="43137"/>
                    </a:srgbClr>
                  </a:outerShdw>
                </a:effectLst>
              </a:rPr>
              <a:t>[</a:t>
            </a:r>
            <a:r>
              <a:rPr lang="en-US" sz="1100" b="1" i="1" dirty="0" err="1">
                <a:solidFill>
                  <a:srgbClr val="7A0808"/>
                </a:solidFill>
                <a:effectLst>
                  <a:outerShdw blurRad="38100" dist="38100" dir="2700000" algn="tl">
                    <a:srgbClr val="000000">
                      <a:alpha val="43137"/>
                    </a:srgbClr>
                  </a:outerShdw>
                </a:effectLst>
              </a:rPr>
              <a:t>preds.argmax</a:t>
            </a:r>
            <a:r>
              <a:rPr lang="en-US" sz="1100" b="1" i="1" dirty="0">
                <a:solidFill>
                  <a:srgbClr val="7A0808"/>
                </a:solidFill>
                <a:effectLst>
                  <a:outerShdw blurRad="38100" dist="38100" dir="2700000" algn="tl">
                    <a:srgbClr val="000000">
                      <a:alpha val="43137"/>
                    </a:srgbClr>
                  </a:outerShdw>
                </a:effectLst>
              </a:rPr>
              <a:t>()]            print("\</a:t>
            </a:r>
            <a:r>
              <a:rPr lang="en-US" sz="1100" b="1" i="1" dirty="0" err="1">
                <a:solidFill>
                  <a:srgbClr val="7A0808"/>
                </a:solidFill>
                <a:effectLst>
                  <a:outerShdw blurRad="38100" dist="38100" dir="2700000" algn="tl">
                    <a:srgbClr val="000000">
                      <a:alpha val="43137"/>
                    </a:srgbClr>
                  </a:outerShdw>
                </a:effectLst>
              </a:rPr>
              <a:t>nprediction</a:t>
            </a:r>
            <a:r>
              <a:rPr lang="en-US" sz="1100" b="1" i="1" dirty="0">
                <a:solidFill>
                  <a:srgbClr val="7A0808"/>
                </a:solidFill>
                <a:effectLst>
                  <a:outerShdw blurRad="38100" dist="38100" dir="2700000" algn="tl">
                    <a:srgbClr val="000000">
                      <a:alpha val="43137"/>
                    </a:srgbClr>
                  </a:outerShdw>
                </a:effectLst>
              </a:rPr>
              <a:t> max = ",</a:t>
            </a:r>
            <a:r>
              <a:rPr lang="en-US" sz="1100" b="1" i="1" dirty="0" err="1">
                <a:solidFill>
                  <a:srgbClr val="7A0808"/>
                </a:solidFill>
                <a:effectLst>
                  <a:outerShdw blurRad="38100" dist="38100" dir="2700000" algn="tl">
                    <a:srgbClr val="000000">
                      <a:alpha val="43137"/>
                    </a:srgbClr>
                  </a:outerShdw>
                </a:effectLst>
              </a:rPr>
              <a:t>preds.argmax</a:t>
            </a:r>
            <a:r>
              <a:rPr lang="en-US" sz="1100" b="1" i="1" dirty="0">
                <a:solidFill>
                  <a:srgbClr val="7A0808"/>
                </a:solidFill>
                <a:effectLst>
                  <a:outerShdw blurRad="38100" dist="38100" dir="2700000" algn="tl">
                    <a:srgbClr val="000000">
                      <a:alpha val="43137"/>
                    </a:srgbClr>
                  </a:outerShdw>
                </a:effectLst>
              </a:rPr>
              <a:t>())            print("\</a:t>
            </a:r>
            <a:r>
              <a:rPr lang="en-US" sz="1100" b="1" i="1" dirty="0" err="1">
                <a:solidFill>
                  <a:srgbClr val="7A0808"/>
                </a:solidFill>
                <a:effectLst>
                  <a:outerShdw blurRad="38100" dist="38100" dir="2700000" algn="tl">
                    <a:srgbClr val="000000">
                      <a:alpha val="43137"/>
                    </a:srgbClr>
                  </a:outerShdw>
                </a:effectLst>
              </a:rPr>
              <a:t>nlabel</a:t>
            </a:r>
            <a:r>
              <a:rPr lang="en-US" sz="1100" b="1" i="1" dirty="0">
                <a:solidFill>
                  <a:srgbClr val="7A0808"/>
                </a:solidFill>
                <a:effectLst>
                  <a:outerShdw blurRad="38100" dist="38100" dir="2700000" algn="tl">
                    <a:srgbClr val="000000">
                      <a:alpha val="43137"/>
                    </a:srgbClr>
                  </a:outerShdw>
                </a:effectLst>
              </a:rPr>
              <a:t> = ",label)            </a:t>
            </a:r>
            <a:r>
              <a:rPr lang="en-US" sz="1100" b="1" i="1" dirty="0" err="1">
                <a:solidFill>
                  <a:srgbClr val="7A0808"/>
                </a:solidFill>
                <a:effectLst>
                  <a:outerShdw blurRad="38100" dist="38100" dir="2700000" algn="tl">
                    <a:srgbClr val="000000">
                      <a:alpha val="43137"/>
                    </a:srgbClr>
                  </a:outerShdw>
                </a:effectLst>
              </a:rPr>
              <a:t>label_position</a:t>
            </a:r>
            <a:r>
              <a:rPr lang="en-US" sz="1100" b="1" i="1" dirty="0">
                <a:solidFill>
                  <a:srgbClr val="7A0808"/>
                </a:solidFill>
                <a:effectLst>
                  <a:outerShdw blurRad="38100" dist="38100" dir="2700000" algn="tl">
                    <a:srgbClr val="000000">
                      <a:alpha val="43137"/>
                    </a:srgbClr>
                  </a:outerShdw>
                </a:effectLst>
              </a:rPr>
              <a:t> = (</a:t>
            </a:r>
            <a:r>
              <a:rPr lang="en-US" sz="1100" b="1" i="1" dirty="0" err="1">
                <a:solidFill>
                  <a:srgbClr val="7A0808"/>
                </a:solidFill>
                <a:effectLst>
                  <a:outerShdw blurRad="38100" dist="38100" dir="2700000" algn="tl">
                    <a:srgbClr val="000000">
                      <a:alpha val="43137"/>
                    </a:srgbClr>
                  </a:outerShdw>
                </a:effectLst>
              </a:rPr>
              <a:t>x,y</a:t>
            </a:r>
            <a:r>
              <a:rPr lang="en-US" sz="1100" b="1" i="1" dirty="0">
                <a:solidFill>
                  <a:srgbClr val="7A0808"/>
                </a:solidFill>
                <a:effectLst>
                  <a:outerShdw blurRad="38100" dist="38100" dir="2700000" algn="tl">
                    <a:srgbClr val="000000">
                      <a:alpha val="43137"/>
                    </a:srgbClr>
                  </a:outerShdw>
                </a:effectLst>
              </a:rPr>
              <a:t>)            cv2.putText(frame,label,label_position,cv2.FONT_HERSHEY_SIMPLEX,2,(0,255,0),3)       </a:t>
            </a:r>
          </a:p>
          <a:p>
            <a:r>
              <a:rPr lang="en-US" sz="1100" b="1" i="1" dirty="0">
                <a:solidFill>
                  <a:srgbClr val="7A0808"/>
                </a:solidFill>
                <a:effectLst>
                  <a:outerShdw blurRad="38100" dist="38100" dir="2700000" algn="tl">
                    <a:srgbClr val="000000">
                      <a:alpha val="43137"/>
                    </a:srgbClr>
                  </a:outerShdw>
                </a:effectLst>
              </a:rPr>
              <a:t> else:            </a:t>
            </a:r>
          </a:p>
          <a:p>
            <a:r>
              <a:rPr lang="en-US" sz="1100" b="1" i="1" dirty="0">
                <a:solidFill>
                  <a:srgbClr val="7A0808"/>
                </a:solidFill>
                <a:effectLst>
                  <a:outerShdw blurRad="38100" dist="38100" dir="2700000" algn="tl">
                    <a:srgbClr val="000000">
                      <a:alpha val="43137"/>
                    </a:srgbClr>
                  </a:outerShdw>
                </a:effectLst>
              </a:rPr>
              <a:t>cv2.putText(</a:t>
            </a:r>
            <a:r>
              <a:rPr lang="en-US" sz="1100" b="1" i="1" dirty="0" err="1">
                <a:solidFill>
                  <a:srgbClr val="7A0808"/>
                </a:solidFill>
                <a:effectLst>
                  <a:outerShdw blurRad="38100" dist="38100" dir="2700000" algn="tl">
                    <a:srgbClr val="000000">
                      <a:alpha val="43137"/>
                    </a:srgbClr>
                  </a:outerShdw>
                </a:effectLst>
              </a:rPr>
              <a:t>frame,'No</a:t>
            </a:r>
            <a:r>
              <a:rPr lang="en-US" sz="1100" b="1" i="1" dirty="0">
                <a:solidFill>
                  <a:srgbClr val="7A0808"/>
                </a:solidFill>
                <a:effectLst>
                  <a:outerShdw blurRad="38100" dist="38100" dir="2700000" algn="tl">
                    <a:srgbClr val="000000">
                      <a:alpha val="43137"/>
                    </a:srgbClr>
                  </a:outerShdw>
                </a:effectLst>
              </a:rPr>
              <a:t> Face Found',(20,60),cv2.FONT_HERSHEY_SIMPLEX,2,(0,255,0),3)        print("\n\n")    cv2.imshow('Emotion </a:t>
            </a:r>
            <a:r>
              <a:rPr lang="en-US" sz="1100" b="1" i="1" dirty="0" err="1">
                <a:solidFill>
                  <a:srgbClr val="7A0808"/>
                </a:solidFill>
                <a:effectLst>
                  <a:outerShdw blurRad="38100" dist="38100" dir="2700000" algn="tl">
                    <a:srgbClr val="000000">
                      <a:alpha val="43137"/>
                    </a:srgbClr>
                  </a:outerShdw>
                </a:effectLst>
              </a:rPr>
              <a:t>Detector',frame</a:t>
            </a:r>
            <a:r>
              <a:rPr lang="en-US" sz="1100" b="1" i="1" dirty="0">
                <a:solidFill>
                  <a:srgbClr val="7A0808"/>
                </a:solidFill>
                <a:effectLst>
                  <a:outerShdw blurRad="38100" dist="38100" dir="2700000" algn="tl">
                    <a:srgbClr val="000000">
                      <a:alpha val="43137"/>
                    </a:srgbClr>
                  </a:outerShdw>
                </a:effectLst>
              </a:rPr>
              <a:t>)    if cv2.waitKey(1) &amp; 0xFF == </a:t>
            </a:r>
            <a:r>
              <a:rPr lang="en-US" sz="1100" b="1" i="1" dirty="0" err="1">
                <a:solidFill>
                  <a:srgbClr val="7A0808"/>
                </a:solidFill>
                <a:effectLst>
                  <a:outerShdw blurRad="38100" dist="38100" dir="2700000" algn="tl">
                    <a:srgbClr val="000000">
                      <a:alpha val="43137"/>
                    </a:srgbClr>
                  </a:outerShdw>
                </a:effectLst>
              </a:rPr>
              <a:t>ord</a:t>
            </a:r>
            <a:r>
              <a:rPr lang="en-US" sz="1100" b="1" i="1" dirty="0">
                <a:solidFill>
                  <a:srgbClr val="7A0808"/>
                </a:solidFill>
                <a:effectLst>
                  <a:outerShdw blurRad="38100" dist="38100" dir="2700000" algn="tl">
                    <a:srgbClr val="000000">
                      <a:alpha val="43137"/>
                    </a:srgbClr>
                  </a:outerShdw>
                </a:effectLst>
              </a:rPr>
              <a:t>('q'):        </a:t>
            </a:r>
          </a:p>
          <a:p>
            <a:r>
              <a:rPr lang="en-US" sz="1100" b="1" i="1" dirty="0">
                <a:solidFill>
                  <a:srgbClr val="7A0808"/>
                </a:solidFill>
                <a:effectLst>
                  <a:outerShdw blurRad="38100" dist="38100" dir="2700000" algn="tl">
                    <a:srgbClr val="000000">
                      <a:alpha val="43137"/>
                    </a:srgbClr>
                  </a:outerShdw>
                </a:effectLst>
              </a:rPr>
              <a:t>         break cap.</a:t>
            </a:r>
          </a:p>
          <a:p>
            <a:r>
              <a:rPr lang="en-US" sz="1100" b="1" i="1" dirty="0">
                <a:solidFill>
                  <a:srgbClr val="7A0808"/>
                </a:solidFill>
                <a:effectLst>
                  <a:outerShdw blurRad="38100" dist="38100" dir="2700000" algn="tl">
                    <a:srgbClr val="000000">
                      <a:alpha val="43137"/>
                    </a:srgbClr>
                  </a:outerShdw>
                </a:effectLst>
              </a:rPr>
              <a:t>release()</a:t>
            </a:r>
          </a:p>
          <a:p>
            <a:r>
              <a:rPr lang="en-US" sz="1100" b="1" i="1" dirty="0">
                <a:solidFill>
                  <a:srgbClr val="7A0808"/>
                </a:solidFill>
                <a:effectLst>
                  <a:outerShdw blurRad="38100" dist="38100" dir="2700000" algn="tl">
                    <a:srgbClr val="000000">
                      <a:alpha val="43137"/>
                    </a:srgbClr>
                  </a:outerShdw>
                </a:effectLst>
              </a:rPr>
              <a:t>cv2.destroyAllWindows()</a:t>
            </a:r>
          </a:p>
        </p:txBody>
      </p:sp>
    </p:spTree>
    <p:extLst>
      <p:ext uri="{BB962C8B-B14F-4D97-AF65-F5344CB8AC3E}">
        <p14:creationId xmlns:p14="http://schemas.microsoft.com/office/powerpoint/2010/main" val="307683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88932" y="915123"/>
            <a:ext cx="11503068" cy="5942876"/>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pic>
        <p:nvPicPr>
          <p:cNvPr id="24" name="Picture 23">
            <a:extLst>
              <a:ext uri="{FF2B5EF4-FFF2-40B4-BE49-F238E27FC236}">
                <a16:creationId xmlns:a16="http://schemas.microsoft.com/office/drawing/2014/main" id="{49A5039F-9620-FE2E-210A-F28AB16E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8" name="Rectangle 57"/>
          <p:cNvSpPr/>
          <p:nvPr/>
        </p:nvSpPr>
        <p:spPr>
          <a:xfrm>
            <a:off x="-20981" y="-24062"/>
            <a:ext cx="12192000" cy="6857999"/>
          </a:xfrm>
          <a:prstGeom prst="rect">
            <a:avLst/>
          </a:prstGeom>
          <a:solidFill>
            <a:schemeClr val="accent5">
              <a:lumMod val="50000"/>
              <a:alpha val="89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20981" y="935412"/>
            <a:ext cx="12169897" cy="4792806"/>
            <a:chOff x="3829387" y="421749"/>
            <a:chExt cx="10574548" cy="5810105"/>
          </a:xfrm>
        </p:grpSpPr>
        <p:cxnSp>
          <p:nvCxnSpPr>
            <p:cNvPr id="32" name="Straight Connector 31">
              <a:extLst>
                <a:ext uri="{FF2B5EF4-FFF2-40B4-BE49-F238E27FC236}">
                  <a16:creationId xmlns:a16="http://schemas.microsoft.com/office/drawing/2014/main" id="{1CB79DE1-BDC3-16E3-2372-5A600EB137B8}"/>
                </a:ext>
              </a:extLst>
            </p:cNvPr>
            <p:cNvCxnSpPr>
              <a:cxnSpLocks/>
              <a:stCxn id="95" idx="3"/>
              <a:endCxn id="30" idx="2"/>
            </p:cNvCxnSpPr>
            <p:nvPr/>
          </p:nvCxnSpPr>
          <p:spPr>
            <a:xfrm flipV="1">
              <a:off x="10527010" y="916639"/>
              <a:ext cx="3668459" cy="3811"/>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 idx="6"/>
              <a:endCxn id="20" idx="1"/>
            </p:cNvCxnSpPr>
            <p:nvPr/>
          </p:nvCxnSpPr>
          <p:spPr>
            <a:xfrm>
              <a:off x="4110421" y="865504"/>
              <a:ext cx="3233547" cy="22258"/>
            </a:xfrm>
            <a:prstGeom prst="line">
              <a:avLst/>
            </a:prstGeom>
            <a:ln>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7343968" y="421749"/>
              <a:ext cx="3691885" cy="932026"/>
            </a:xfrm>
            <a:prstGeom prst="roundRect">
              <a:avLst>
                <a:gd name="adj" fmla="val 50000"/>
              </a:avLst>
            </a:prstGeom>
            <a:solidFill>
              <a:srgbClr val="00B0F0"/>
            </a:solidFill>
            <a:ln>
              <a:solidFill>
                <a:schemeClr val="tx1">
                  <a:lumMod val="95000"/>
                  <a:lumOff val="5000"/>
                </a:schemeClr>
              </a:solidFill>
            </a:ln>
            <a:effectLst>
              <a:glow rad="25400">
                <a:schemeClr val="tx1">
                  <a:alpha val="40000"/>
                </a:schemeClr>
              </a:glow>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p:cNvSpPr/>
            <p:nvPr/>
          </p:nvSpPr>
          <p:spPr>
            <a:xfrm>
              <a:off x="3885125" y="794467"/>
              <a:ext cx="181878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00B0F0"/>
                </a:gs>
                <a:gs pos="50000">
                  <a:srgbClr val="C74399"/>
                </a:gs>
                <a:gs pos="25000">
                  <a:srgbClr val="00B0F0"/>
                </a:gs>
                <a:gs pos="0">
                  <a:srgbClr val="8447F3"/>
                </a:gs>
                <a:gs pos="100000">
                  <a:srgbClr val="691707"/>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Oval 58"/>
            <p:cNvSpPr/>
            <p:nvPr/>
          </p:nvSpPr>
          <p:spPr>
            <a:xfrm>
              <a:off x="7562909"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p:cNvSpPr txBox="1"/>
            <p:nvPr/>
          </p:nvSpPr>
          <p:spPr>
            <a:xfrm>
              <a:off x="8360598" y="677933"/>
              <a:ext cx="2166411" cy="485036"/>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Open Sans Condensed" panose="020B0806030504020204" pitchFamily="34" charset="0"/>
                  <a:ea typeface="Open Sans Condensed" panose="020B0806030504020204" pitchFamily="34" charset="0"/>
                  <a:cs typeface="Open Sans Condensed" panose="020B0806030504020204" pitchFamily="34" charset="0"/>
                </a:rPr>
                <a:t>FUTURE SCOPE</a:t>
              </a:r>
            </a:p>
          </p:txBody>
        </p:sp>
        <p:sp>
          <p:nvSpPr>
            <p:cNvPr id="9" name="Freeform: Shape 8">
              <a:extLst>
                <a:ext uri="{FF2B5EF4-FFF2-40B4-BE49-F238E27FC236}">
                  <a16:creationId xmlns:a16="http://schemas.microsoft.com/office/drawing/2014/main" id="{FD0F34DB-31C8-7C3E-D415-BEE6D59CD87C}"/>
                </a:ext>
              </a:extLst>
            </p:cNvPr>
            <p:cNvSpPr/>
            <p:nvPr/>
          </p:nvSpPr>
          <p:spPr>
            <a:xfrm>
              <a:off x="3885126" y="794467"/>
              <a:ext cx="1676767"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60033"/>
                </a:gs>
                <a:gs pos="50000">
                  <a:srgbClr val="00B0F0"/>
                </a:gs>
                <a:gs pos="25000">
                  <a:srgbClr val="660033"/>
                </a:gs>
                <a:gs pos="0">
                  <a:srgbClr val="00B0F0"/>
                </a:gs>
                <a:gs pos="100000">
                  <a:srgbClr val="00ACBE"/>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F9908F3A-6035-98A6-A8EF-C50A581F4457}"/>
                </a:ext>
              </a:extLst>
            </p:cNvPr>
            <p:cNvSpPr/>
            <p:nvPr/>
          </p:nvSpPr>
          <p:spPr>
            <a:xfrm>
              <a:off x="3903652" y="794466"/>
              <a:ext cx="1537553"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00B0F0"/>
                </a:gs>
                <a:gs pos="50000">
                  <a:srgbClr val="C74399"/>
                </a:gs>
                <a:gs pos="25000">
                  <a:srgbClr val="00B0F0"/>
                </a:gs>
                <a:gs pos="0">
                  <a:srgbClr val="8447F3"/>
                </a:gs>
                <a:gs pos="100000">
                  <a:srgbClr val="691707"/>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948BAA98-B2FA-15E2-AB24-0E7DC73B28D7}"/>
                </a:ext>
              </a:extLst>
            </p:cNvPr>
            <p:cNvSpPr/>
            <p:nvPr/>
          </p:nvSpPr>
          <p:spPr>
            <a:xfrm>
              <a:off x="3829387" y="794466"/>
              <a:ext cx="1491792"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60033"/>
                </a:gs>
                <a:gs pos="50000">
                  <a:srgbClr val="00B0F0"/>
                </a:gs>
                <a:gs pos="25000">
                  <a:srgbClr val="660033"/>
                </a:gs>
                <a:gs pos="0">
                  <a:srgbClr val="00B0F0"/>
                </a:gs>
                <a:gs pos="100000">
                  <a:srgbClr val="00ACBE"/>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reeform: Shape 24">
              <a:extLst>
                <a:ext uri="{FF2B5EF4-FFF2-40B4-BE49-F238E27FC236}">
                  <a16:creationId xmlns:a16="http://schemas.microsoft.com/office/drawing/2014/main" id="{B1EF854A-9A88-9B0C-24EF-FC3E0CF9A9F9}"/>
                </a:ext>
              </a:extLst>
            </p:cNvPr>
            <p:cNvSpPr/>
            <p:nvPr/>
          </p:nvSpPr>
          <p:spPr>
            <a:xfrm flipH="1">
              <a:off x="12586056" y="863171"/>
              <a:ext cx="1814735" cy="535266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60033"/>
                </a:gs>
                <a:gs pos="50000">
                  <a:srgbClr val="00B0F0"/>
                </a:gs>
                <a:gs pos="25000">
                  <a:srgbClr val="660033"/>
                </a:gs>
                <a:gs pos="0">
                  <a:srgbClr val="00B0F0"/>
                </a:gs>
                <a:gs pos="100000">
                  <a:srgbClr val="00ACBE"/>
                </a:gs>
              </a:gsLst>
              <a:lin ang="2700000" scaled="1"/>
              <a:tileRect/>
            </a:gradFill>
            <a:ln w="571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Freeform: Shape 25">
              <a:extLst>
                <a:ext uri="{FF2B5EF4-FFF2-40B4-BE49-F238E27FC236}">
                  <a16:creationId xmlns:a16="http://schemas.microsoft.com/office/drawing/2014/main" id="{3C23A728-D1DE-3BE8-671C-69E0DEC01348}"/>
                </a:ext>
              </a:extLst>
            </p:cNvPr>
            <p:cNvSpPr/>
            <p:nvPr/>
          </p:nvSpPr>
          <p:spPr>
            <a:xfrm flipH="1">
              <a:off x="12742636" y="863170"/>
              <a:ext cx="1642701"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00B0F0"/>
                </a:gs>
                <a:gs pos="50000">
                  <a:srgbClr val="C74399"/>
                </a:gs>
                <a:gs pos="25000">
                  <a:srgbClr val="00B0F0"/>
                </a:gs>
                <a:gs pos="0">
                  <a:srgbClr val="8447F3"/>
                </a:gs>
                <a:gs pos="100000">
                  <a:srgbClr val="691707"/>
                </a:gs>
              </a:gsLst>
              <a:path path="circle">
                <a:fillToRect l="100000" t="100000"/>
              </a:path>
              <a:tileRect r="-100000" b="-100000"/>
            </a:gradFill>
            <a:ln w="3810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Freeform: Shape 26">
              <a:extLst>
                <a:ext uri="{FF2B5EF4-FFF2-40B4-BE49-F238E27FC236}">
                  <a16:creationId xmlns:a16="http://schemas.microsoft.com/office/drawing/2014/main" id="{0A54C0D7-0D5C-567A-4E38-AA8C0C069F2E}"/>
                </a:ext>
              </a:extLst>
            </p:cNvPr>
            <p:cNvSpPr/>
            <p:nvPr/>
          </p:nvSpPr>
          <p:spPr>
            <a:xfrm flipH="1">
              <a:off x="12885587" y="863170"/>
              <a:ext cx="1518276" cy="5368684"/>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60033"/>
                </a:gs>
                <a:gs pos="50000">
                  <a:srgbClr val="00B0F0"/>
                </a:gs>
                <a:gs pos="25000">
                  <a:srgbClr val="660033"/>
                </a:gs>
                <a:gs pos="0">
                  <a:srgbClr val="00B0F0"/>
                </a:gs>
                <a:gs pos="100000">
                  <a:srgbClr val="00ACBE"/>
                </a:gs>
              </a:gsLst>
              <a:lin ang="540000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Freeform: Shape 27">
              <a:extLst>
                <a:ext uri="{FF2B5EF4-FFF2-40B4-BE49-F238E27FC236}">
                  <a16:creationId xmlns:a16="http://schemas.microsoft.com/office/drawing/2014/main" id="{0D0E3A07-DFB8-F5D0-7784-C9FA39205701}"/>
                </a:ext>
              </a:extLst>
            </p:cNvPr>
            <p:cNvSpPr/>
            <p:nvPr/>
          </p:nvSpPr>
          <p:spPr>
            <a:xfrm flipH="1">
              <a:off x="13005687" y="855552"/>
              <a:ext cx="1398248" cy="5376301"/>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00B0F0"/>
                </a:gs>
                <a:gs pos="50000">
                  <a:srgbClr val="C74399"/>
                </a:gs>
                <a:gs pos="25000">
                  <a:srgbClr val="00B0F0"/>
                </a:gs>
                <a:gs pos="0">
                  <a:srgbClr val="8447F3"/>
                </a:gs>
                <a:gs pos="100000">
                  <a:srgbClr val="691707"/>
                </a:gs>
              </a:gsLst>
              <a:lin ang="0" scaled="1"/>
              <a:tileRect/>
            </a:gradFill>
            <a:ln w="28575">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Oval 36">
              <a:extLst>
                <a:ext uri="{FF2B5EF4-FFF2-40B4-BE49-F238E27FC236}">
                  <a16:creationId xmlns:a16="http://schemas.microsoft.com/office/drawing/2014/main" id="{F638178B-8D4F-8C01-8BA5-EAD99BEBBFC3}"/>
                </a:ext>
              </a:extLst>
            </p:cNvPr>
            <p:cNvSpPr/>
            <p:nvPr/>
          </p:nvSpPr>
          <p:spPr>
            <a:xfrm>
              <a:off x="10303522" y="573685"/>
              <a:ext cx="502259" cy="677339"/>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558800">
              <a:noFill/>
            </a:ln>
            <a:effectLst>
              <a:glow rad="50800">
                <a:schemeClr val="accent3">
                  <a:satMod val="175000"/>
                  <a:alpha val="40000"/>
                </a:schemeClr>
              </a:glow>
              <a:innerShdw blurRad="114300" dir="6240000">
                <a:schemeClr val="tx1"/>
              </a:innerShdw>
            </a:effectLst>
            <a:scene3d>
              <a:camera prst="orthographicFront"/>
              <a:lightRig rig="threePt" dir="t"/>
            </a:scene3d>
            <a:sp3d extrusionH="152400" prstMaterial="powder">
              <a:bevelT w="101600" h="12700" prst="relaxedInset"/>
              <a:bevelB w="101600" prst="riblet"/>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Graphic 21" descr="Head with gears">
            <a:extLst>
              <a:ext uri="{FF2B5EF4-FFF2-40B4-BE49-F238E27FC236}">
                <a16:creationId xmlns:a16="http://schemas.microsoft.com/office/drawing/2014/main" id="{4D11DB35-11CD-36AC-DCC3-D7A2ED144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6350" y="1105458"/>
            <a:ext cx="410381" cy="410381"/>
          </a:xfrm>
          <a:prstGeom prst="rect">
            <a:avLst/>
          </a:prstGeom>
          <a:effectLst/>
        </p:spPr>
      </p:pic>
      <p:sp>
        <p:nvSpPr>
          <p:cNvPr id="29" name="Oval 28">
            <a:extLst>
              <a:ext uri="{FF2B5EF4-FFF2-40B4-BE49-F238E27FC236}">
                <a16:creationId xmlns:a16="http://schemas.microsoft.com/office/drawing/2014/main" id="{B235BB7D-4879-4BF2-AD95-722FE6B97C99}"/>
              </a:ext>
            </a:extLst>
          </p:cNvPr>
          <p:cNvSpPr/>
          <p:nvPr/>
        </p:nvSpPr>
        <p:spPr>
          <a:xfrm>
            <a:off x="11884718" y="5499857"/>
            <a:ext cx="352449" cy="355938"/>
          </a:xfrm>
          <a:prstGeom prst="ellipse">
            <a:avLst/>
          </a:prstGeom>
          <a:solidFill>
            <a:srgbClr val="00AECD"/>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DFD0B6B-4AAB-57A8-443D-BE669AE25B69}"/>
              </a:ext>
            </a:extLst>
          </p:cNvPr>
          <p:cNvSpPr/>
          <p:nvPr/>
        </p:nvSpPr>
        <p:spPr>
          <a:xfrm>
            <a:off x="11908999" y="1165682"/>
            <a:ext cx="352449" cy="355938"/>
          </a:xfrm>
          <a:prstGeom prst="ellipse">
            <a:avLst/>
          </a:prstGeom>
          <a:solidFill>
            <a:srgbClr val="00AECD"/>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C98FCD36-F003-8A25-0693-EB5AC25084A2}"/>
              </a:ext>
            </a:extLst>
          </p:cNvPr>
          <p:cNvSpPr/>
          <p:nvPr/>
        </p:nvSpPr>
        <p:spPr>
          <a:xfrm>
            <a:off x="-49997" y="1123500"/>
            <a:ext cx="352449" cy="355938"/>
          </a:xfrm>
          <a:prstGeom prst="ellipse">
            <a:avLst/>
          </a:prstGeom>
          <a:solidFill>
            <a:srgbClr val="00B0F0"/>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76D2168-D36C-7E7B-25C2-392425991353}"/>
              </a:ext>
            </a:extLst>
          </p:cNvPr>
          <p:cNvSpPr/>
          <p:nvPr/>
        </p:nvSpPr>
        <p:spPr>
          <a:xfrm>
            <a:off x="-43166" y="5499857"/>
            <a:ext cx="352449" cy="355938"/>
          </a:xfrm>
          <a:prstGeom prst="ellipse">
            <a:avLst/>
          </a:prstGeom>
          <a:solidFill>
            <a:srgbClr val="00AECD"/>
          </a:solidFill>
          <a:ln>
            <a:noFill/>
          </a:ln>
          <a:effectLst>
            <a:glow rad="76200">
              <a:schemeClr val="tx2">
                <a:lumMod val="75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Head with gears">
            <a:extLst>
              <a:ext uri="{FF2B5EF4-FFF2-40B4-BE49-F238E27FC236}">
                <a16:creationId xmlns:a16="http://schemas.microsoft.com/office/drawing/2014/main" id="{65B643E1-8EEA-7F54-36BE-1DA1282BD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7651" y="1112007"/>
            <a:ext cx="410381" cy="410381"/>
          </a:xfrm>
          <a:prstGeom prst="rect">
            <a:avLst/>
          </a:prstGeom>
          <a:effectLst/>
        </p:spPr>
      </p:pic>
      <p:sp>
        <p:nvSpPr>
          <p:cNvPr id="6" name="TextBox 5">
            <a:extLst>
              <a:ext uri="{FF2B5EF4-FFF2-40B4-BE49-F238E27FC236}">
                <a16:creationId xmlns:a16="http://schemas.microsoft.com/office/drawing/2014/main" id="{20B67E5A-7236-6ECB-9C3F-436F8196158D}"/>
              </a:ext>
            </a:extLst>
          </p:cNvPr>
          <p:cNvSpPr txBox="1"/>
          <p:nvPr/>
        </p:nvSpPr>
        <p:spPr>
          <a:xfrm>
            <a:off x="2911643" y="2273114"/>
            <a:ext cx="6765488" cy="324903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800" dirty="0">
                <a:solidFill>
                  <a:srgbClr val="37F0F5"/>
                </a:solidFill>
                <a:latin typeface="Algerian" panose="04020705040A02060702" pitchFamily="82" charset="0"/>
              </a:rPr>
              <a:t>Automotive Safety And Recharge System</a:t>
            </a:r>
          </a:p>
          <a:p>
            <a:pPr marL="285750" indent="-285750">
              <a:lnSpc>
                <a:spcPct val="150000"/>
              </a:lnSpc>
              <a:buFont typeface="Wingdings" panose="05000000000000000000" pitchFamily="2" charset="2"/>
              <a:buChar char="ü"/>
            </a:pPr>
            <a:r>
              <a:rPr lang="en-US" sz="2800" dirty="0">
                <a:solidFill>
                  <a:srgbClr val="37F0F5"/>
                </a:solidFill>
                <a:latin typeface="Algerian" panose="04020705040A02060702" pitchFamily="82" charset="0"/>
              </a:rPr>
              <a:t>Medical recherché into Autism</a:t>
            </a:r>
          </a:p>
          <a:p>
            <a:pPr marL="285750" indent="-285750">
              <a:lnSpc>
                <a:spcPct val="150000"/>
              </a:lnSpc>
              <a:buFont typeface="Wingdings" panose="05000000000000000000" pitchFamily="2" charset="2"/>
              <a:buChar char="ü"/>
            </a:pPr>
            <a:r>
              <a:rPr lang="en-US" sz="2800" dirty="0">
                <a:solidFill>
                  <a:srgbClr val="37F0F5"/>
                </a:solidFill>
                <a:latin typeface="Algerian" panose="04020705040A02060702" pitchFamily="82" charset="0"/>
              </a:rPr>
              <a:t>Market Research</a:t>
            </a:r>
          </a:p>
          <a:p>
            <a:pPr marL="285750" indent="-285750">
              <a:lnSpc>
                <a:spcPct val="150000"/>
              </a:lnSpc>
              <a:buFont typeface="Wingdings" panose="05000000000000000000" pitchFamily="2" charset="2"/>
              <a:buChar char="ü"/>
            </a:pPr>
            <a:r>
              <a:rPr lang="en-US" sz="2800" dirty="0">
                <a:solidFill>
                  <a:srgbClr val="37F0F5"/>
                </a:solidFill>
                <a:latin typeface="Algerian" panose="04020705040A02060702" pitchFamily="82" charset="0"/>
              </a:rPr>
              <a:t>Pay-per-laugh</a:t>
            </a:r>
          </a:p>
        </p:txBody>
      </p:sp>
    </p:spTree>
    <p:extLst>
      <p:ext uri="{BB962C8B-B14F-4D97-AF65-F5344CB8AC3E}">
        <p14:creationId xmlns:p14="http://schemas.microsoft.com/office/powerpoint/2010/main" val="124663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3049</TotalTime>
  <Words>873</Words>
  <Application>Microsoft Office PowerPoint</Application>
  <PresentationFormat>Widescreen</PresentationFormat>
  <Paragraphs>86</Paragraphs>
  <Slides>10</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Algerian</vt:lpstr>
      <vt:lpstr>Arial</vt:lpstr>
      <vt:lpstr>Calibri</vt:lpstr>
      <vt:lpstr>Calibri Light</vt:lpstr>
      <vt:lpstr>Open Sans Condensed</vt:lpstr>
      <vt:lpstr>Open Sans Condensed Light</vt:lpstr>
      <vt:lpstr>Rockwell</vt:lpstr>
      <vt:lpstr>Sitka Subheading</vt:lpstr>
      <vt:lpstr>Sitka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sm_ akil</cp:lastModifiedBy>
  <cp:revision>16</cp:revision>
  <dcterms:created xsi:type="dcterms:W3CDTF">2017-06-17T09:18:45Z</dcterms:created>
  <dcterms:modified xsi:type="dcterms:W3CDTF">2023-03-03T16:30:57Z</dcterms:modified>
</cp:coreProperties>
</file>